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rial Rounded MT Bold" panose="020F0704030504030204" pitchFamily="34" charset="0"/>
      <p:regular r:id="rId14"/>
    </p:embeddedFont>
    <p:embeddedFont>
      <p:font typeface="Quattrocento" panose="020F0502020204030204" pitchFamily="18"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91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09970" y="558284"/>
            <a:ext cx="8163163" cy="596622"/>
          </a:xfrm>
          <a:prstGeom prst="rect">
            <a:avLst/>
          </a:prstGeom>
          <a:noFill/>
          <a:ln/>
        </p:spPr>
        <p:txBody>
          <a:bodyPr wrap="none" lIns="0" tIns="0" rIns="0" bIns="0" rtlCol="0" anchor="t"/>
          <a:lstStyle/>
          <a:p>
            <a:pPr marL="0" indent="0">
              <a:lnSpc>
                <a:spcPts val="4650"/>
              </a:lnSpc>
              <a:buNone/>
            </a:pPr>
            <a:r>
              <a:rPr lang="en-US" sz="3750" dirty="0">
                <a:solidFill>
                  <a:srgbClr val="FFD9BE"/>
                </a:solidFill>
                <a:latin typeface="Quattrocento" pitchFamily="34" charset="0"/>
                <a:ea typeface="Quattrocento" pitchFamily="34" charset="-122"/>
                <a:cs typeface="Quattrocento" pitchFamily="34" charset="-120"/>
              </a:rPr>
              <a:t>           ICT   PROJECT   PRESENTATION </a:t>
            </a:r>
            <a:endParaRPr lang="en-US" sz="3750" dirty="0"/>
          </a:p>
        </p:txBody>
      </p:sp>
      <p:sp>
        <p:nvSpPr>
          <p:cNvPr id="3" name="Text 1"/>
          <p:cNvSpPr/>
          <p:nvPr/>
        </p:nvSpPr>
        <p:spPr>
          <a:xfrm>
            <a:off x="709970" y="1560552"/>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NAME :</a:t>
            </a:r>
            <a:endParaRPr lang="en-US" sz="1950" dirty="0"/>
          </a:p>
        </p:txBody>
      </p:sp>
      <p:sp>
        <p:nvSpPr>
          <p:cNvPr id="4" name="Text 2"/>
          <p:cNvSpPr/>
          <p:nvPr/>
        </p:nvSpPr>
        <p:spPr>
          <a:xfrm>
            <a:off x="709970" y="2194441"/>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              AIN-UL-HAQ FATIMA</a:t>
            </a:r>
            <a:endParaRPr lang="en-US" sz="1950" dirty="0"/>
          </a:p>
        </p:txBody>
      </p:sp>
      <p:sp>
        <p:nvSpPr>
          <p:cNvPr id="5" name="Text 3"/>
          <p:cNvSpPr/>
          <p:nvPr/>
        </p:nvSpPr>
        <p:spPr>
          <a:xfrm>
            <a:off x="709970" y="2828330"/>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REG NO :  </a:t>
            </a:r>
            <a:endParaRPr lang="en-US" sz="1950" dirty="0"/>
          </a:p>
        </p:txBody>
      </p:sp>
      <p:sp>
        <p:nvSpPr>
          <p:cNvPr id="6" name="Text 4"/>
          <p:cNvSpPr/>
          <p:nvPr/>
        </p:nvSpPr>
        <p:spPr>
          <a:xfrm>
            <a:off x="709970" y="3462218"/>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                 BCY 243060 </a:t>
            </a:r>
            <a:endParaRPr lang="en-US" sz="1950" dirty="0"/>
          </a:p>
        </p:txBody>
      </p:sp>
      <p:sp>
        <p:nvSpPr>
          <p:cNvPr id="7" name="Text 5"/>
          <p:cNvSpPr/>
          <p:nvPr/>
        </p:nvSpPr>
        <p:spPr>
          <a:xfrm>
            <a:off x="709970" y="4096107"/>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NAME :   </a:t>
            </a:r>
            <a:endParaRPr lang="en-US" sz="1950" dirty="0"/>
          </a:p>
        </p:txBody>
      </p:sp>
      <p:sp>
        <p:nvSpPr>
          <p:cNvPr id="8" name="Text 6"/>
          <p:cNvSpPr/>
          <p:nvPr/>
        </p:nvSpPr>
        <p:spPr>
          <a:xfrm>
            <a:off x="709970" y="4729996"/>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               ALEENA HASSAN</a:t>
            </a:r>
            <a:endParaRPr lang="en-US" sz="1950" dirty="0"/>
          </a:p>
        </p:txBody>
      </p:sp>
      <p:sp>
        <p:nvSpPr>
          <p:cNvPr id="9" name="Text 7"/>
          <p:cNvSpPr/>
          <p:nvPr/>
        </p:nvSpPr>
        <p:spPr>
          <a:xfrm>
            <a:off x="709970" y="5363885"/>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REG NO :  </a:t>
            </a:r>
            <a:endParaRPr lang="en-US" sz="1950" dirty="0"/>
          </a:p>
        </p:txBody>
      </p:sp>
      <p:sp>
        <p:nvSpPr>
          <p:cNvPr id="10" name="Text 8"/>
          <p:cNvSpPr/>
          <p:nvPr/>
        </p:nvSpPr>
        <p:spPr>
          <a:xfrm>
            <a:off x="709970" y="5997773"/>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                  BCY243062</a:t>
            </a:r>
            <a:endParaRPr lang="en-US" sz="1950" dirty="0"/>
          </a:p>
        </p:txBody>
      </p:sp>
      <p:sp>
        <p:nvSpPr>
          <p:cNvPr id="11" name="Text 9"/>
          <p:cNvSpPr/>
          <p:nvPr/>
        </p:nvSpPr>
        <p:spPr>
          <a:xfrm>
            <a:off x="709970" y="6631662"/>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SUMITTED TO :</a:t>
            </a:r>
            <a:endParaRPr lang="en-US" sz="1950" dirty="0"/>
          </a:p>
        </p:txBody>
      </p:sp>
      <p:sp>
        <p:nvSpPr>
          <p:cNvPr id="12" name="Text 10"/>
          <p:cNvSpPr/>
          <p:nvPr/>
        </p:nvSpPr>
        <p:spPr>
          <a:xfrm>
            <a:off x="709970" y="7265551"/>
            <a:ext cx="13210461" cy="405765"/>
          </a:xfrm>
          <a:prstGeom prst="rect">
            <a:avLst/>
          </a:prstGeom>
          <a:noFill/>
          <a:ln/>
        </p:spPr>
        <p:txBody>
          <a:bodyPr wrap="none" lIns="0" tIns="0" rIns="0" bIns="0" rtlCol="0" anchor="t"/>
          <a:lstStyle/>
          <a:p>
            <a:pPr marL="0" indent="0">
              <a:lnSpc>
                <a:spcPts val="3150"/>
              </a:lnSpc>
              <a:buNone/>
            </a:pPr>
            <a:r>
              <a:rPr lang="en-US" sz="1950" dirty="0">
                <a:solidFill>
                  <a:srgbClr val="F9EEE7"/>
                </a:solidFill>
                <a:latin typeface="Quattrocento" pitchFamily="34" charset="0"/>
                <a:ea typeface="Quattrocento" pitchFamily="34" charset="-122"/>
                <a:cs typeface="Quattrocento" pitchFamily="34" charset="-120"/>
              </a:rPr>
              <a:t>                           SIR WAQAS </a:t>
            </a:r>
            <a:endParaRPr lang="en-US" sz="1950" dirty="0"/>
          </a:p>
        </p:txBody>
      </p:sp>
      <p:sp>
        <p:nvSpPr>
          <p:cNvPr id="15" name="Rectangle 14">
            <a:extLst>
              <a:ext uri="{FF2B5EF4-FFF2-40B4-BE49-F238E27FC236}">
                <a16:creationId xmlns:a16="http://schemas.microsoft.com/office/drawing/2014/main" id="{6C321238-39D0-7181-37C5-0FD280ED46F1}"/>
              </a:ext>
            </a:extLst>
          </p:cNvPr>
          <p:cNvSpPr/>
          <p:nvPr/>
        </p:nvSpPr>
        <p:spPr>
          <a:xfrm>
            <a:off x="12700000" y="7671316"/>
            <a:ext cx="1930400" cy="558284"/>
          </a:xfrm>
          <a:prstGeom prst="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1485" y="354806"/>
            <a:ext cx="4370665" cy="379452"/>
          </a:xfrm>
          <a:prstGeom prst="rect">
            <a:avLst/>
          </a:prstGeom>
          <a:noFill/>
          <a:ln/>
        </p:spPr>
        <p:txBody>
          <a:bodyPr wrap="none" lIns="0" tIns="0" rIns="0" bIns="0" rtlCol="0" anchor="t"/>
          <a:lstStyle/>
          <a:p>
            <a:pPr marL="0" indent="0">
              <a:lnSpc>
                <a:spcPts val="2950"/>
              </a:lnSpc>
              <a:buNone/>
            </a:pPr>
            <a:r>
              <a:rPr lang="en-US" sz="2350" dirty="0">
                <a:solidFill>
                  <a:srgbClr val="FFD9BE"/>
                </a:solidFill>
                <a:latin typeface="Quattrocento" pitchFamily="34" charset="0"/>
                <a:ea typeface="Quattrocento" pitchFamily="34" charset="-122"/>
                <a:cs typeface="Quattrocento" pitchFamily="34" charset="-120"/>
              </a:rPr>
              <a:t>Collecting Customer Feedback ::</a:t>
            </a:r>
            <a:endParaRPr lang="en-US" sz="2350" dirty="0"/>
          </a:p>
        </p:txBody>
      </p:sp>
      <p:pic>
        <p:nvPicPr>
          <p:cNvPr id="3" name="Image 0" descr="preencoded.png"/>
          <p:cNvPicPr>
            <a:picLocks noChangeAspect="1"/>
          </p:cNvPicPr>
          <p:nvPr/>
        </p:nvPicPr>
        <p:blipFill>
          <a:blip r:embed="rId3"/>
          <a:stretch>
            <a:fillRect/>
          </a:stretch>
        </p:blipFill>
        <p:spPr>
          <a:xfrm>
            <a:off x="459105" y="1078587"/>
            <a:ext cx="4501991" cy="4501991"/>
          </a:xfrm>
          <a:prstGeom prst="rect">
            <a:avLst/>
          </a:prstGeom>
        </p:spPr>
      </p:pic>
      <p:pic>
        <p:nvPicPr>
          <p:cNvPr id="4" name="Image 1" descr="preencoded.png"/>
          <p:cNvPicPr>
            <a:picLocks noChangeAspect="1"/>
          </p:cNvPicPr>
          <p:nvPr/>
        </p:nvPicPr>
        <p:blipFill>
          <a:blip r:embed="rId4"/>
          <a:stretch>
            <a:fillRect/>
          </a:stretch>
        </p:blipFill>
        <p:spPr>
          <a:xfrm>
            <a:off x="5064204" y="1078587"/>
            <a:ext cx="4501991" cy="4501991"/>
          </a:xfrm>
          <a:prstGeom prst="rect">
            <a:avLst/>
          </a:prstGeom>
        </p:spPr>
      </p:pic>
      <p:pic>
        <p:nvPicPr>
          <p:cNvPr id="5" name="Image 2" descr="preencoded.png"/>
          <p:cNvPicPr>
            <a:picLocks noChangeAspect="1"/>
          </p:cNvPicPr>
          <p:nvPr/>
        </p:nvPicPr>
        <p:blipFill>
          <a:blip r:embed="rId5"/>
          <a:stretch>
            <a:fillRect/>
          </a:stretch>
        </p:blipFill>
        <p:spPr>
          <a:xfrm>
            <a:off x="9669304" y="1078587"/>
            <a:ext cx="4501991" cy="4501991"/>
          </a:xfrm>
          <a:prstGeom prst="rect">
            <a:avLst/>
          </a:prstGeom>
        </p:spPr>
      </p:pic>
      <p:sp>
        <p:nvSpPr>
          <p:cNvPr id="6" name="Text 1"/>
          <p:cNvSpPr/>
          <p:nvPr/>
        </p:nvSpPr>
        <p:spPr>
          <a:xfrm>
            <a:off x="451485" y="5860375"/>
            <a:ext cx="6261497" cy="303609"/>
          </a:xfrm>
          <a:prstGeom prst="rect">
            <a:avLst/>
          </a:prstGeom>
          <a:noFill/>
          <a:ln/>
        </p:spPr>
        <p:txBody>
          <a:bodyPr wrap="none" lIns="0" tIns="0" rIns="0" bIns="0" rtlCol="0" anchor="t"/>
          <a:lstStyle/>
          <a:p>
            <a:pPr marL="0" indent="0">
              <a:lnSpc>
                <a:spcPts val="2350"/>
              </a:lnSpc>
              <a:buNone/>
            </a:pPr>
            <a:r>
              <a:rPr lang="en-US" sz="2400" b="1" dirty="0">
                <a:solidFill>
                  <a:srgbClr val="FFD9BE"/>
                </a:solidFill>
                <a:latin typeface="Arial Rounded MT Bold" panose="020F0704030504030204" pitchFamily="34" charset="0"/>
                <a:ea typeface="Quattrocento" pitchFamily="34" charset="-122"/>
                <a:cs typeface="Quattrocento" pitchFamily="34" charset="-120"/>
              </a:rPr>
              <a:t>Customer Feedback Insights on Product Price Calculator</a:t>
            </a:r>
            <a:endParaRPr lang="en-US" sz="2400" dirty="0">
              <a:latin typeface="Arial Rounded MT Bold" panose="020F0704030504030204" pitchFamily="34" charset="0"/>
            </a:endParaRPr>
          </a:p>
        </p:txBody>
      </p:sp>
      <p:sp>
        <p:nvSpPr>
          <p:cNvPr id="7" name="Text 2"/>
          <p:cNvSpPr/>
          <p:nvPr/>
        </p:nvSpPr>
        <p:spPr>
          <a:xfrm>
            <a:off x="459105" y="6357460"/>
            <a:ext cx="13727430" cy="1213009"/>
          </a:xfrm>
          <a:prstGeom prst="rect">
            <a:avLst/>
          </a:prstGeom>
          <a:noFill/>
          <a:ln/>
        </p:spPr>
        <p:txBody>
          <a:bodyPr wrap="none" lIns="0" tIns="0" rIns="0" bIns="0" rtlCol="0" anchor="t"/>
          <a:lstStyle/>
          <a:p>
            <a:pPr marL="800100" lvl="1" indent="-342900">
              <a:lnSpc>
                <a:spcPts val="1600"/>
              </a:lnSpc>
              <a:buSzPct val="100000"/>
              <a:buFont typeface="+mj-lt"/>
              <a:buAutoNum type="arabicPeriod"/>
            </a:pPr>
            <a:r>
              <a:rPr lang="en-US" b="1" dirty="0">
                <a:solidFill>
                  <a:srgbClr val="F9EEE7"/>
                </a:solidFill>
                <a:latin typeface="Quattrocento" pitchFamily="34" charset="0"/>
                <a:ea typeface="Quattrocento" pitchFamily="34" charset="-122"/>
                <a:cs typeface="Quattrocento" pitchFamily="34" charset="-120"/>
              </a:rPr>
              <a:t>User Experience</a:t>
            </a:r>
            <a:r>
              <a:rPr lang="en-US" dirty="0">
                <a:solidFill>
                  <a:srgbClr val="F9EEE7"/>
                </a:solidFill>
                <a:latin typeface="Quattrocento" pitchFamily="34" charset="0"/>
                <a:ea typeface="Quattrocento" pitchFamily="34" charset="-122"/>
                <a:cs typeface="Quattrocento" pitchFamily="34" charset="-120"/>
              </a:rPr>
              <a:t>: Users appreciate a user-friendly interface with clear instructions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8" name="Text 3"/>
          <p:cNvSpPr/>
          <p:nvPr/>
        </p:nvSpPr>
        <p:spPr>
          <a:xfrm>
            <a:off x="829522" y="6776946"/>
            <a:ext cx="13919200" cy="349301"/>
          </a:xfrm>
          <a:prstGeom prst="rect">
            <a:avLst/>
          </a:prstGeom>
          <a:noFill/>
          <a:ln/>
        </p:spPr>
        <p:txBody>
          <a:bodyPr wrap="none" lIns="0" tIns="0" rIns="0" bIns="0" rtlCol="0" anchor="t"/>
          <a:lstStyle/>
          <a:p>
            <a:pPr marL="342900" indent="-342900" algn="l">
              <a:lnSpc>
                <a:spcPts val="1600"/>
              </a:lnSpc>
              <a:buSzPct val="100000"/>
              <a:buFont typeface="+mj-lt"/>
              <a:buAutoNum type="arabicPeriod" startAt="2"/>
            </a:pPr>
            <a:r>
              <a:rPr lang="en-US" b="1" dirty="0">
                <a:solidFill>
                  <a:srgbClr val="F9EEE7"/>
                </a:solidFill>
                <a:latin typeface="Quattrocento" pitchFamily="34" charset="0"/>
                <a:ea typeface="Quattrocento" pitchFamily="34" charset="-122"/>
                <a:cs typeface="Quattrocento" pitchFamily="34" charset="-120"/>
              </a:rPr>
              <a:t>Functionality</a:t>
            </a:r>
            <a:r>
              <a:rPr lang="en-US" dirty="0">
                <a:solidFill>
                  <a:srgbClr val="F9EEE7"/>
                </a:solidFill>
                <a:latin typeface="Quattrocento" pitchFamily="34" charset="0"/>
                <a:ea typeface="Quattrocento" pitchFamily="34" charset="-122"/>
                <a:cs typeface="Quattrocento" pitchFamily="34" charset="-120"/>
              </a:rPr>
              <a:t>: Accurate calculations and effective discount application are crucial for user satisfaction.</a:t>
            </a:r>
            <a:endParaRPr lang="en-US" dirty="0"/>
          </a:p>
        </p:txBody>
      </p:sp>
      <p:sp>
        <p:nvSpPr>
          <p:cNvPr id="9" name="Text 4"/>
          <p:cNvSpPr/>
          <p:nvPr/>
        </p:nvSpPr>
        <p:spPr>
          <a:xfrm>
            <a:off x="925407" y="7202224"/>
            <a:ext cx="13727430" cy="258128"/>
          </a:xfrm>
          <a:prstGeom prst="rect">
            <a:avLst/>
          </a:prstGeom>
          <a:noFill/>
          <a:ln/>
        </p:spPr>
        <p:txBody>
          <a:bodyPr wrap="none" lIns="0" tIns="0" rIns="0" bIns="0" rtlCol="0" anchor="t"/>
          <a:lstStyle/>
          <a:p>
            <a:pPr marL="342900" indent="-342900" algn="l">
              <a:lnSpc>
                <a:spcPts val="1600"/>
              </a:lnSpc>
              <a:buSzPct val="100000"/>
              <a:buFont typeface="+mj-lt"/>
              <a:buAutoNum type="arabicPeriod" startAt="3"/>
            </a:pPr>
            <a:r>
              <a:rPr lang="en-US" b="1" dirty="0">
                <a:solidFill>
                  <a:srgbClr val="F9EEE7"/>
                </a:solidFill>
                <a:latin typeface="Quattrocento" pitchFamily="34" charset="0"/>
                <a:ea typeface="Quattrocento" pitchFamily="34" charset="-122"/>
                <a:cs typeface="Quattrocento" pitchFamily="34" charset="-120"/>
              </a:rPr>
              <a:t>Input Validation</a:t>
            </a:r>
            <a:r>
              <a:rPr lang="en-US" dirty="0">
                <a:solidFill>
                  <a:srgbClr val="F9EEE7"/>
                </a:solidFill>
                <a:latin typeface="Quattrocento" pitchFamily="34" charset="0"/>
                <a:ea typeface="Quattrocento" pitchFamily="34" charset="-122"/>
                <a:cs typeface="Quattrocento" pitchFamily="34" charset="-120"/>
              </a:rPr>
              <a:t>: Robust input validation is valued, especially preventing negative values.</a:t>
            </a:r>
            <a:endParaRPr lang="en-US" dirty="0"/>
          </a:p>
        </p:txBody>
      </p:sp>
      <p:sp>
        <p:nvSpPr>
          <p:cNvPr id="10" name="Text 5"/>
          <p:cNvSpPr/>
          <p:nvPr/>
        </p:nvSpPr>
        <p:spPr>
          <a:xfrm>
            <a:off x="459105" y="7589416"/>
            <a:ext cx="13727430" cy="258128"/>
          </a:xfrm>
          <a:prstGeom prst="rect">
            <a:avLst/>
          </a:prstGeom>
          <a:noFill/>
          <a:ln/>
        </p:spPr>
        <p:txBody>
          <a:bodyPr wrap="none" lIns="0" tIns="0" rIns="0" bIns="0" rtlCol="0" anchor="t"/>
          <a:lstStyle/>
          <a:p>
            <a:pPr marL="800100" lvl="1" indent="-342900">
              <a:lnSpc>
                <a:spcPts val="1600"/>
              </a:lnSpc>
              <a:buSzPct val="100000"/>
              <a:buFont typeface="+mj-lt"/>
              <a:buAutoNum type="arabicPeriod" startAt="4"/>
            </a:pPr>
            <a:r>
              <a:rPr lang="en-US" b="1" dirty="0">
                <a:solidFill>
                  <a:srgbClr val="F9EEE7"/>
                </a:solidFill>
                <a:latin typeface="Quattrocento" pitchFamily="34" charset="0"/>
                <a:ea typeface="Quattrocento" pitchFamily="34" charset="-122"/>
                <a:cs typeface="Quattrocento" pitchFamily="34" charset="-120"/>
              </a:rPr>
              <a:t>Performance</a:t>
            </a:r>
            <a:r>
              <a:rPr lang="en-US" dirty="0">
                <a:solidFill>
                  <a:srgbClr val="F9EEE7"/>
                </a:solidFill>
                <a:latin typeface="Quattrocento" pitchFamily="34" charset="0"/>
                <a:ea typeface="Quattrocento" pitchFamily="34" charset="-122"/>
                <a:cs typeface="Quattrocento" pitchFamily="34" charset="-120"/>
              </a:rPr>
              <a:t>: Users expect quick and efficient calculations, even with large quantities</a:t>
            </a:r>
            <a:r>
              <a:rPr lang="en-US" sz="1000" dirty="0">
                <a:solidFill>
                  <a:srgbClr val="F9EEE7"/>
                </a:solidFill>
                <a:latin typeface="Quattrocento" pitchFamily="34" charset="0"/>
                <a:ea typeface="Quattrocento" pitchFamily="34" charset="-122"/>
                <a:cs typeface="Quattrocento" pitchFamily="34" charset="-120"/>
              </a:rPr>
              <a:t>.</a:t>
            </a:r>
            <a:endParaRPr lang="en-US" sz="1000" dirty="0"/>
          </a:p>
        </p:txBody>
      </p:sp>
      <p:sp>
        <p:nvSpPr>
          <p:cNvPr id="14" name="Text 9"/>
          <p:cNvSpPr/>
          <p:nvPr/>
        </p:nvSpPr>
        <p:spPr>
          <a:xfrm>
            <a:off x="451485" y="8480227"/>
            <a:ext cx="13727430" cy="258128"/>
          </a:xfrm>
          <a:prstGeom prst="rect">
            <a:avLst/>
          </a:prstGeom>
          <a:noFill/>
          <a:ln/>
        </p:spPr>
        <p:txBody>
          <a:bodyPr wrap="none" lIns="0" tIns="0" rIns="0" bIns="0" rtlCol="0" anchor="t"/>
          <a:lstStyle/>
          <a:p>
            <a:pPr marL="342900" lvl="1" algn="l">
              <a:lnSpc>
                <a:spcPts val="1600"/>
              </a:lnSpc>
              <a:buSzPct val="100000"/>
            </a:pPr>
            <a:endParaRPr lang="en-US" sz="1000" dirty="0"/>
          </a:p>
        </p:txBody>
      </p:sp>
      <p:sp>
        <p:nvSpPr>
          <p:cNvPr id="16" name="Rectangle 15">
            <a:extLst>
              <a:ext uri="{FF2B5EF4-FFF2-40B4-BE49-F238E27FC236}">
                <a16:creationId xmlns:a16="http://schemas.microsoft.com/office/drawing/2014/main" id="{D804FCD3-F0A3-B6A3-E0EA-BDBFF573694E}"/>
              </a:ext>
            </a:extLst>
          </p:cNvPr>
          <p:cNvSpPr/>
          <p:nvPr/>
        </p:nvSpPr>
        <p:spPr>
          <a:xfrm>
            <a:off x="12920133" y="7828598"/>
            <a:ext cx="1710267" cy="4010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68780"/>
            <a:ext cx="6800255"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Next Steps</a:t>
            </a:r>
            <a:endParaRPr lang="en-US" sz="4400" dirty="0"/>
          </a:p>
        </p:txBody>
      </p:sp>
      <p:sp>
        <p:nvSpPr>
          <p:cNvPr id="4" name="Text 1"/>
          <p:cNvSpPr/>
          <p:nvPr/>
        </p:nvSpPr>
        <p:spPr>
          <a:xfrm>
            <a:off x="837724" y="2731770"/>
            <a:ext cx="7468553" cy="3829050"/>
          </a:xfrm>
          <a:prstGeom prst="rect">
            <a:avLst/>
          </a:prstGeom>
          <a:noFill/>
          <a:ln/>
        </p:spPr>
        <p:txBody>
          <a:bodyPr wrap="square" lIns="0" tIns="0" rIns="0" bIns="0" rtlCol="0" anchor="t"/>
          <a:lstStyle/>
          <a:p>
            <a:pPr marL="0" indent="0">
              <a:lnSpc>
                <a:spcPts val="3750"/>
              </a:lnSpc>
              <a:buNone/>
            </a:pPr>
            <a:r>
              <a:rPr lang="en-US" sz="2350" dirty="0">
                <a:solidFill>
                  <a:srgbClr val="F9EEE7"/>
                </a:solidFill>
                <a:latin typeface="Quattrocento" pitchFamily="34" charset="0"/>
                <a:ea typeface="Quattrocento" pitchFamily="34" charset="-122"/>
                <a:cs typeface="Quattrocento" pitchFamily="34" charset="-120"/>
              </a:rPr>
              <a:t>The product price calculator with bulk discount functionality is a valuable asset for optimizing pricing strategies, enhancing customer satisfaction, and boosting sales. Future development will include integrating advanced features like dynamic pricing based on market demand and personalized recommendations to further optimize pricing and customer experience.</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97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Product Price Calculator with Bulk Discount</a:t>
            </a:r>
            <a:endParaRPr lang="en-US" sz="4400" dirty="0"/>
          </a:p>
        </p:txBody>
      </p:sp>
      <p:sp>
        <p:nvSpPr>
          <p:cNvPr id="4" name="Text 1"/>
          <p:cNvSpPr/>
          <p:nvPr/>
        </p:nvSpPr>
        <p:spPr>
          <a:xfrm>
            <a:off x="837724" y="4040981"/>
            <a:ext cx="7468553" cy="1914525"/>
          </a:xfrm>
          <a:prstGeom prst="rect">
            <a:avLst/>
          </a:prstGeom>
          <a:noFill/>
          <a:ln/>
        </p:spPr>
        <p:txBody>
          <a:bodyPr wrap="square" lIns="0" tIns="0" rIns="0" bIns="0" rtlCol="0" anchor="t"/>
          <a:lstStyle/>
          <a:p>
            <a:pPr marL="0" indent="0">
              <a:lnSpc>
                <a:spcPts val="3750"/>
              </a:lnSpc>
              <a:buNone/>
            </a:pPr>
            <a:r>
              <a:rPr lang="en-US" sz="2350" dirty="0">
                <a:solidFill>
                  <a:srgbClr val="F9EEE7"/>
                </a:solidFill>
                <a:latin typeface="Quattrocento" pitchFamily="34" charset="0"/>
                <a:ea typeface="Quattrocento" pitchFamily="34" charset="-122"/>
                <a:cs typeface="Quattrocento" pitchFamily="34" charset="-120"/>
              </a:rPr>
              <a:t>This presentation outlines the development and implementation of a product price calculator with bulk discount functionality, a valuable tool for optimizing pricing strategies and enhancing customer satisfaction.</a:t>
            </a:r>
            <a:endParaRPr lang="en-US" sz="2350" dirty="0"/>
          </a:p>
        </p:txBody>
      </p:sp>
      <p:sp>
        <p:nvSpPr>
          <p:cNvPr id="5" name="Rectangle 4">
            <a:extLst>
              <a:ext uri="{FF2B5EF4-FFF2-40B4-BE49-F238E27FC236}">
                <a16:creationId xmlns:a16="http://schemas.microsoft.com/office/drawing/2014/main" id="{6A3A8F4A-0E5D-33F6-5000-9F7032AB2F28}"/>
              </a:ext>
            </a:extLst>
          </p:cNvPr>
          <p:cNvSpPr/>
          <p:nvPr/>
        </p:nvSpPr>
        <p:spPr>
          <a:xfrm>
            <a:off x="12920133" y="7755467"/>
            <a:ext cx="1710267" cy="474133"/>
          </a:xfrm>
          <a:prstGeom prst="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2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06787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Introduction</a:t>
            </a:r>
            <a:endParaRPr lang="en-US" sz="4400" dirty="0"/>
          </a:p>
        </p:txBody>
      </p:sp>
      <p:sp>
        <p:nvSpPr>
          <p:cNvPr id="3" name="Text 1"/>
          <p:cNvSpPr/>
          <p:nvPr/>
        </p:nvSpPr>
        <p:spPr>
          <a:xfrm>
            <a:off x="837724" y="3370183"/>
            <a:ext cx="3379470" cy="422315"/>
          </a:xfrm>
          <a:prstGeom prst="rect">
            <a:avLst/>
          </a:prstGeom>
          <a:noFill/>
          <a:ln/>
        </p:spPr>
        <p:txBody>
          <a:bodyPr wrap="none" lIns="0" tIns="0" rIns="0" bIns="0" rtlCol="0" anchor="t"/>
          <a:lstStyle/>
          <a:p>
            <a:pPr marL="0" indent="0">
              <a:lnSpc>
                <a:spcPts val="3300"/>
              </a:lnSpc>
              <a:buNone/>
            </a:pPr>
            <a:r>
              <a:rPr lang="en-US" sz="2650" dirty="0">
                <a:solidFill>
                  <a:srgbClr val="FFD9BE"/>
                </a:solidFill>
                <a:latin typeface="Quattrocento" pitchFamily="34" charset="0"/>
                <a:ea typeface="Quattrocento" pitchFamily="34" charset="-122"/>
                <a:cs typeface="Quattrocento" pitchFamily="34" charset="-120"/>
              </a:rPr>
              <a:t>Motivation</a:t>
            </a:r>
            <a:endParaRPr lang="en-US" sz="2650" dirty="0"/>
          </a:p>
        </p:txBody>
      </p:sp>
      <p:sp>
        <p:nvSpPr>
          <p:cNvPr id="4" name="Text 2"/>
          <p:cNvSpPr/>
          <p:nvPr/>
        </p:nvSpPr>
        <p:spPr>
          <a:xfrm>
            <a:off x="837724" y="4031813"/>
            <a:ext cx="6185535" cy="1914525"/>
          </a:xfrm>
          <a:prstGeom prst="rect">
            <a:avLst/>
          </a:prstGeom>
          <a:noFill/>
          <a:ln/>
        </p:spPr>
        <p:txBody>
          <a:bodyPr wrap="square" lIns="0" tIns="0" rIns="0" bIns="0" rtlCol="0" anchor="t"/>
          <a:lstStyle/>
          <a:p>
            <a:pPr marL="0" indent="0">
              <a:lnSpc>
                <a:spcPts val="3750"/>
              </a:lnSpc>
              <a:buNone/>
            </a:pPr>
            <a:r>
              <a:rPr lang="en-US" sz="2350" dirty="0">
                <a:solidFill>
                  <a:srgbClr val="F9EEE7"/>
                </a:solidFill>
                <a:latin typeface="Quattrocento" pitchFamily="34" charset="0"/>
                <a:ea typeface="Quattrocento" pitchFamily="34" charset="-122"/>
                <a:cs typeface="Quattrocento" pitchFamily="34" charset="-120"/>
              </a:rPr>
              <a:t>Develop a user-friendly and accurate calculator to streamline pricing for various products, ensuring competitive pricing while providing bulk discounts.</a:t>
            </a:r>
            <a:endParaRPr lang="en-US" sz="2350" dirty="0"/>
          </a:p>
        </p:txBody>
      </p:sp>
      <p:sp>
        <p:nvSpPr>
          <p:cNvPr id="5" name="Text 3"/>
          <p:cNvSpPr/>
          <p:nvPr/>
        </p:nvSpPr>
        <p:spPr>
          <a:xfrm>
            <a:off x="7614761" y="3370183"/>
            <a:ext cx="3379470" cy="422315"/>
          </a:xfrm>
          <a:prstGeom prst="rect">
            <a:avLst/>
          </a:prstGeom>
          <a:noFill/>
          <a:ln/>
        </p:spPr>
        <p:txBody>
          <a:bodyPr wrap="none" lIns="0" tIns="0" rIns="0" bIns="0" rtlCol="0" anchor="t"/>
          <a:lstStyle/>
          <a:p>
            <a:pPr marL="0" indent="0">
              <a:lnSpc>
                <a:spcPts val="3300"/>
              </a:lnSpc>
              <a:buNone/>
            </a:pPr>
            <a:r>
              <a:rPr lang="en-US" sz="2650" dirty="0">
                <a:solidFill>
                  <a:srgbClr val="FFD9BE"/>
                </a:solidFill>
                <a:latin typeface="Quattrocento" pitchFamily="34" charset="0"/>
                <a:ea typeface="Quattrocento" pitchFamily="34" charset="-122"/>
                <a:cs typeface="Quattrocento" pitchFamily="34" charset="-120"/>
              </a:rPr>
              <a:t>Objectives</a:t>
            </a:r>
            <a:endParaRPr lang="en-US" sz="2650" dirty="0"/>
          </a:p>
        </p:txBody>
      </p:sp>
      <p:sp>
        <p:nvSpPr>
          <p:cNvPr id="6" name="Text 4"/>
          <p:cNvSpPr/>
          <p:nvPr/>
        </p:nvSpPr>
        <p:spPr>
          <a:xfrm>
            <a:off x="7614761" y="4031813"/>
            <a:ext cx="6185535" cy="1914525"/>
          </a:xfrm>
          <a:prstGeom prst="rect">
            <a:avLst/>
          </a:prstGeom>
          <a:noFill/>
          <a:ln/>
        </p:spPr>
        <p:txBody>
          <a:bodyPr wrap="square" lIns="0" tIns="0" rIns="0" bIns="0" rtlCol="0" anchor="t"/>
          <a:lstStyle/>
          <a:p>
            <a:pPr marL="0" indent="0">
              <a:lnSpc>
                <a:spcPts val="3750"/>
              </a:lnSpc>
              <a:buNone/>
            </a:pPr>
            <a:r>
              <a:rPr lang="en-US" sz="2350" dirty="0">
                <a:solidFill>
                  <a:srgbClr val="F9EEE7"/>
                </a:solidFill>
                <a:latin typeface="Quattrocento" pitchFamily="34" charset="0"/>
                <a:ea typeface="Quattrocento" pitchFamily="34" charset="-122"/>
                <a:cs typeface="Quattrocento" pitchFamily="34" charset="-120"/>
              </a:rPr>
              <a:t>Enhance customer experience, optimize pricing strategies, and maximize sales through transparent pricing and attractive incentives for bulk purchases.</a:t>
            </a:r>
            <a:endParaRPr lang="en-US" sz="2350" dirty="0"/>
          </a:p>
        </p:txBody>
      </p:sp>
      <p:sp>
        <p:nvSpPr>
          <p:cNvPr id="7" name="Rectangle 6">
            <a:extLst>
              <a:ext uri="{FF2B5EF4-FFF2-40B4-BE49-F238E27FC236}">
                <a16:creationId xmlns:a16="http://schemas.microsoft.com/office/drawing/2014/main" id="{4351B6D6-396B-B447-513A-A8780D4E37EC}"/>
              </a:ext>
            </a:extLst>
          </p:cNvPr>
          <p:cNvSpPr/>
          <p:nvPr/>
        </p:nvSpPr>
        <p:spPr>
          <a:xfrm>
            <a:off x="12750800" y="7840133"/>
            <a:ext cx="1879600" cy="389467"/>
          </a:xfrm>
          <a:prstGeom prst="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0034"/>
          </a:xfrm>
          <a:prstGeom prst="rect">
            <a:avLst/>
          </a:prstGeom>
        </p:spPr>
      </p:pic>
      <p:sp>
        <p:nvSpPr>
          <p:cNvPr id="3" name="Text 0"/>
          <p:cNvSpPr/>
          <p:nvPr/>
        </p:nvSpPr>
        <p:spPr>
          <a:xfrm>
            <a:off x="871895" y="2855714"/>
            <a:ext cx="13148191" cy="279083"/>
          </a:xfrm>
          <a:prstGeom prst="rect">
            <a:avLst/>
          </a:prstGeom>
          <a:noFill/>
          <a:ln/>
        </p:spPr>
        <p:txBody>
          <a:bodyPr wrap="none" lIns="0" tIns="0" rIns="0" bIns="0" rtlCol="0" anchor="t"/>
          <a:lstStyle/>
          <a:p>
            <a:pPr marL="0" indent="0">
              <a:lnSpc>
                <a:spcPts val="2150"/>
              </a:lnSpc>
              <a:buNone/>
            </a:pPr>
            <a:r>
              <a:rPr lang="en-US" sz="1350" dirty="0">
                <a:solidFill>
                  <a:srgbClr val="F9EEE7"/>
                </a:solidFill>
                <a:latin typeface="Quattrocento" pitchFamily="34" charset="0"/>
                <a:ea typeface="Quattrocento" pitchFamily="34" charset="-122"/>
                <a:cs typeface="Quattrocento" pitchFamily="34" charset="-120"/>
              </a:rPr>
              <a:t>This slide details our product pricing, including the base price, bulk discount tiers, and the discount calculation formula.</a:t>
            </a:r>
            <a:endParaRPr lang="en-US" sz="1350" dirty="0"/>
          </a:p>
        </p:txBody>
      </p:sp>
      <p:sp>
        <p:nvSpPr>
          <p:cNvPr id="4" name="Shape 1"/>
          <p:cNvSpPr/>
          <p:nvPr/>
        </p:nvSpPr>
        <p:spPr>
          <a:xfrm>
            <a:off x="610314" y="2659618"/>
            <a:ext cx="22860" cy="671274"/>
          </a:xfrm>
          <a:prstGeom prst="rect">
            <a:avLst/>
          </a:prstGeom>
          <a:solidFill>
            <a:srgbClr val="EF9C82"/>
          </a:solidFill>
          <a:ln/>
        </p:spPr>
      </p:sp>
      <p:pic>
        <p:nvPicPr>
          <p:cNvPr id="5" name="Image 1" descr="preencoded.png"/>
          <p:cNvPicPr>
            <a:picLocks noChangeAspect="1"/>
          </p:cNvPicPr>
          <p:nvPr/>
        </p:nvPicPr>
        <p:blipFill>
          <a:blip r:embed="rId4"/>
          <a:stretch>
            <a:fillRect/>
          </a:stretch>
        </p:blipFill>
        <p:spPr>
          <a:xfrm>
            <a:off x="1193244" y="3526988"/>
            <a:ext cx="3129558" cy="3129558"/>
          </a:xfrm>
          <a:prstGeom prst="rect">
            <a:avLst/>
          </a:prstGeom>
        </p:spPr>
      </p:pic>
      <p:sp>
        <p:nvSpPr>
          <p:cNvPr id="6" name="Text 2"/>
          <p:cNvSpPr/>
          <p:nvPr/>
        </p:nvSpPr>
        <p:spPr>
          <a:xfrm>
            <a:off x="1732121" y="6874550"/>
            <a:ext cx="2051804" cy="256342"/>
          </a:xfrm>
          <a:prstGeom prst="rect">
            <a:avLst/>
          </a:prstGeom>
          <a:noFill/>
          <a:ln/>
        </p:spPr>
        <p:txBody>
          <a:bodyPr wrap="none" lIns="0" tIns="0" rIns="0" bIns="0" rtlCol="0" anchor="t"/>
          <a:lstStyle/>
          <a:p>
            <a:pPr marL="0" indent="0" algn="ctr">
              <a:lnSpc>
                <a:spcPts val="2000"/>
              </a:lnSpc>
              <a:buNone/>
            </a:pPr>
            <a:r>
              <a:rPr lang="en-US" sz="1600" dirty="0">
                <a:solidFill>
                  <a:srgbClr val="F9EEE7"/>
                </a:solidFill>
                <a:latin typeface="Quattrocento" pitchFamily="34" charset="0"/>
                <a:ea typeface="Quattrocento" pitchFamily="34" charset="-122"/>
                <a:cs typeface="Quattrocento" pitchFamily="34" charset="-120"/>
              </a:rPr>
              <a:t>Base Price</a:t>
            </a:r>
            <a:endParaRPr lang="en-US" sz="1600" dirty="0"/>
          </a:p>
        </p:txBody>
      </p:sp>
      <p:sp>
        <p:nvSpPr>
          <p:cNvPr id="7" name="Text 3"/>
          <p:cNvSpPr/>
          <p:nvPr/>
        </p:nvSpPr>
        <p:spPr>
          <a:xfrm>
            <a:off x="610314" y="7235428"/>
            <a:ext cx="4295537" cy="279083"/>
          </a:xfrm>
          <a:prstGeom prst="rect">
            <a:avLst/>
          </a:prstGeom>
          <a:noFill/>
          <a:ln/>
        </p:spPr>
        <p:txBody>
          <a:bodyPr wrap="none" lIns="0" tIns="0" rIns="0" bIns="0" rtlCol="0" anchor="t"/>
          <a:lstStyle/>
          <a:p>
            <a:pPr marL="0" indent="0" algn="ctr">
              <a:lnSpc>
                <a:spcPts val="2150"/>
              </a:lnSpc>
              <a:buNone/>
            </a:pPr>
            <a:r>
              <a:rPr lang="en-US" sz="1350" dirty="0">
                <a:solidFill>
                  <a:srgbClr val="F9EEE7"/>
                </a:solidFill>
                <a:latin typeface="Quattrocento" pitchFamily="34" charset="0"/>
                <a:ea typeface="Quattrocento" pitchFamily="34" charset="-122"/>
                <a:cs typeface="Quattrocento" pitchFamily="34" charset="-120"/>
              </a:rPr>
              <a:t>The starting price for a single product unit.</a:t>
            </a:r>
            <a:endParaRPr lang="en-US" sz="1350" dirty="0"/>
          </a:p>
        </p:txBody>
      </p:sp>
      <p:pic>
        <p:nvPicPr>
          <p:cNvPr id="8" name="Image 2" descr="preencoded.png"/>
          <p:cNvPicPr>
            <a:picLocks noChangeAspect="1"/>
          </p:cNvPicPr>
          <p:nvPr/>
        </p:nvPicPr>
        <p:blipFill>
          <a:blip r:embed="rId5"/>
          <a:stretch>
            <a:fillRect/>
          </a:stretch>
        </p:blipFill>
        <p:spPr>
          <a:xfrm>
            <a:off x="5750362" y="3526988"/>
            <a:ext cx="3129558" cy="3129558"/>
          </a:xfrm>
          <a:prstGeom prst="rect">
            <a:avLst/>
          </a:prstGeom>
        </p:spPr>
      </p:pic>
      <p:sp>
        <p:nvSpPr>
          <p:cNvPr id="9" name="Text 4"/>
          <p:cNvSpPr/>
          <p:nvPr/>
        </p:nvSpPr>
        <p:spPr>
          <a:xfrm>
            <a:off x="6289238" y="6874550"/>
            <a:ext cx="2051804" cy="256342"/>
          </a:xfrm>
          <a:prstGeom prst="rect">
            <a:avLst/>
          </a:prstGeom>
          <a:noFill/>
          <a:ln/>
        </p:spPr>
        <p:txBody>
          <a:bodyPr wrap="none" lIns="0" tIns="0" rIns="0" bIns="0" rtlCol="0" anchor="t"/>
          <a:lstStyle/>
          <a:p>
            <a:pPr marL="0" indent="0" algn="ctr">
              <a:lnSpc>
                <a:spcPts val="2000"/>
              </a:lnSpc>
              <a:buNone/>
            </a:pPr>
            <a:r>
              <a:rPr lang="en-US" sz="1600" dirty="0">
                <a:solidFill>
                  <a:srgbClr val="F9EEE7"/>
                </a:solidFill>
                <a:latin typeface="Quattrocento" pitchFamily="34" charset="0"/>
                <a:ea typeface="Quattrocento" pitchFamily="34" charset="-122"/>
                <a:cs typeface="Quattrocento" pitchFamily="34" charset="-120"/>
              </a:rPr>
              <a:t>Bulk Discount Tiers</a:t>
            </a:r>
            <a:endParaRPr lang="en-US" sz="1600" dirty="0"/>
          </a:p>
        </p:txBody>
      </p:sp>
      <p:sp>
        <p:nvSpPr>
          <p:cNvPr id="10" name="Text 5"/>
          <p:cNvSpPr/>
          <p:nvPr/>
        </p:nvSpPr>
        <p:spPr>
          <a:xfrm>
            <a:off x="5167432" y="7235428"/>
            <a:ext cx="4295537" cy="558165"/>
          </a:xfrm>
          <a:prstGeom prst="rect">
            <a:avLst/>
          </a:prstGeom>
          <a:noFill/>
          <a:ln/>
        </p:spPr>
        <p:txBody>
          <a:bodyPr wrap="square" lIns="0" tIns="0" rIns="0" bIns="0" rtlCol="0" anchor="t"/>
          <a:lstStyle/>
          <a:p>
            <a:pPr marL="0" indent="0" algn="ctr">
              <a:lnSpc>
                <a:spcPts val="2150"/>
              </a:lnSpc>
              <a:buNone/>
            </a:pPr>
            <a:r>
              <a:rPr lang="en-US" sz="1350" dirty="0">
                <a:solidFill>
                  <a:srgbClr val="F9EEE7"/>
                </a:solidFill>
                <a:latin typeface="Quattrocento" pitchFamily="34" charset="0"/>
                <a:ea typeface="Quattrocento" pitchFamily="34" charset="-122"/>
                <a:cs typeface="Quattrocento" pitchFamily="34" charset="-120"/>
              </a:rPr>
              <a:t>Order quantity ranges with corresponding discount percentages.</a:t>
            </a:r>
            <a:endParaRPr lang="en-US" sz="1350" dirty="0"/>
          </a:p>
        </p:txBody>
      </p:sp>
      <p:pic>
        <p:nvPicPr>
          <p:cNvPr id="11" name="Image 3" descr="preencoded.png"/>
          <p:cNvPicPr>
            <a:picLocks noChangeAspect="1"/>
          </p:cNvPicPr>
          <p:nvPr/>
        </p:nvPicPr>
        <p:blipFill>
          <a:blip r:embed="rId6"/>
          <a:stretch>
            <a:fillRect/>
          </a:stretch>
        </p:blipFill>
        <p:spPr>
          <a:xfrm>
            <a:off x="10307479" y="3526988"/>
            <a:ext cx="3129558" cy="3129558"/>
          </a:xfrm>
          <a:prstGeom prst="rect">
            <a:avLst/>
          </a:prstGeom>
        </p:spPr>
      </p:pic>
      <p:sp>
        <p:nvSpPr>
          <p:cNvPr id="12" name="Text 6"/>
          <p:cNvSpPr/>
          <p:nvPr/>
        </p:nvSpPr>
        <p:spPr>
          <a:xfrm>
            <a:off x="10846356" y="6874550"/>
            <a:ext cx="2051804" cy="256342"/>
          </a:xfrm>
          <a:prstGeom prst="rect">
            <a:avLst/>
          </a:prstGeom>
          <a:noFill/>
          <a:ln/>
        </p:spPr>
        <p:txBody>
          <a:bodyPr wrap="none" lIns="0" tIns="0" rIns="0" bIns="0" rtlCol="0" anchor="t"/>
          <a:lstStyle/>
          <a:p>
            <a:pPr marL="0" indent="0" algn="ctr">
              <a:lnSpc>
                <a:spcPts val="2000"/>
              </a:lnSpc>
              <a:buNone/>
            </a:pPr>
            <a:r>
              <a:rPr lang="en-US" sz="1600" dirty="0">
                <a:solidFill>
                  <a:srgbClr val="F9EEE7"/>
                </a:solidFill>
                <a:latin typeface="Quattrocento" pitchFamily="34" charset="0"/>
                <a:ea typeface="Quattrocento" pitchFamily="34" charset="-122"/>
                <a:cs typeface="Quattrocento" pitchFamily="34" charset="-120"/>
              </a:rPr>
              <a:t>Discount Formula</a:t>
            </a:r>
            <a:endParaRPr lang="en-US" sz="1600" dirty="0"/>
          </a:p>
        </p:txBody>
      </p:sp>
      <p:sp>
        <p:nvSpPr>
          <p:cNvPr id="13" name="Text 7"/>
          <p:cNvSpPr/>
          <p:nvPr/>
        </p:nvSpPr>
        <p:spPr>
          <a:xfrm>
            <a:off x="9724549" y="7235428"/>
            <a:ext cx="4295537" cy="558165"/>
          </a:xfrm>
          <a:prstGeom prst="rect">
            <a:avLst/>
          </a:prstGeom>
          <a:noFill/>
          <a:ln/>
        </p:spPr>
        <p:txBody>
          <a:bodyPr wrap="square" lIns="0" tIns="0" rIns="0" bIns="0" rtlCol="0" anchor="t"/>
          <a:lstStyle/>
          <a:p>
            <a:pPr marL="0" indent="0" algn="ctr">
              <a:lnSpc>
                <a:spcPts val="2150"/>
              </a:lnSpc>
              <a:buNone/>
            </a:pPr>
            <a:r>
              <a:rPr lang="en-US" sz="1350" dirty="0">
                <a:solidFill>
                  <a:srgbClr val="F9EEE7"/>
                </a:solidFill>
                <a:latin typeface="Quattrocento" pitchFamily="34" charset="0"/>
                <a:ea typeface="Quattrocento" pitchFamily="34" charset="-122"/>
                <a:cs typeface="Quattrocento" pitchFamily="34" charset="-120"/>
              </a:rPr>
              <a:t>The calculation for price reduction based on quantity and tier.</a:t>
            </a:r>
            <a:endParaRPr lang="en-US" sz="1350" dirty="0"/>
          </a:p>
        </p:txBody>
      </p:sp>
      <p:sp>
        <p:nvSpPr>
          <p:cNvPr id="14" name="Rectangle 13">
            <a:extLst>
              <a:ext uri="{FF2B5EF4-FFF2-40B4-BE49-F238E27FC236}">
                <a16:creationId xmlns:a16="http://schemas.microsoft.com/office/drawing/2014/main" id="{8FE7C31E-23F2-DB9A-3EE7-27D46480E575}"/>
              </a:ext>
            </a:extLst>
          </p:cNvPr>
          <p:cNvSpPr/>
          <p:nvPr/>
        </p:nvSpPr>
        <p:spPr>
          <a:xfrm>
            <a:off x="12822397" y="7793593"/>
            <a:ext cx="1732240" cy="436007"/>
          </a:xfrm>
          <a:prstGeom prst="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5093" y="736402"/>
            <a:ext cx="6032897" cy="626031"/>
          </a:xfrm>
          <a:prstGeom prst="rect">
            <a:avLst/>
          </a:prstGeom>
          <a:noFill/>
          <a:ln/>
        </p:spPr>
        <p:txBody>
          <a:bodyPr wrap="non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Bulk Discount Calculations</a:t>
            </a:r>
            <a:endParaRPr lang="en-US" sz="3900" dirty="0"/>
          </a:p>
        </p:txBody>
      </p:sp>
      <p:sp>
        <p:nvSpPr>
          <p:cNvPr id="3" name="Shape 1"/>
          <p:cNvSpPr/>
          <p:nvPr/>
        </p:nvSpPr>
        <p:spPr>
          <a:xfrm>
            <a:off x="745093" y="1788200"/>
            <a:ext cx="2189917" cy="1404938"/>
          </a:xfrm>
          <a:prstGeom prst="roundRect">
            <a:avLst>
              <a:gd name="adj" fmla="val 2273"/>
            </a:avLst>
          </a:prstGeom>
          <a:solidFill>
            <a:srgbClr val="315251"/>
          </a:solidFill>
          <a:ln/>
        </p:spPr>
      </p:sp>
      <p:sp>
        <p:nvSpPr>
          <p:cNvPr id="4" name="Text 2"/>
          <p:cNvSpPr/>
          <p:nvPr/>
        </p:nvSpPr>
        <p:spPr>
          <a:xfrm>
            <a:off x="957977" y="2277785"/>
            <a:ext cx="94178" cy="425768"/>
          </a:xfrm>
          <a:prstGeom prst="rect">
            <a:avLst/>
          </a:prstGeom>
          <a:noFill/>
          <a:ln/>
        </p:spPr>
        <p:txBody>
          <a:bodyPr wrap="none" lIns="0" tIns="0" rIns="0" bIns="0" rtlCol="0" anchor="t"/>
          <a:lstStyle/>
          <a:p>
            <a:pPr marL="0" indent="0" algn="ctr">
              <a:lnSpc>
                <a:spcPts val="335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5" name="Text 3"/>
          <p:cNvSpPr/>
          <p:nvPr/>
        </p:nvSpPr>
        <p:spPr>
          <a:xfrm>
            <a:off x="3147893" y="2001083"/>
            <a:ext cx="9759791" cy="425768"/>
          </a:xfrm>
          <a:prstGeom prst="rect">
            <a:avLst/>
          </a:prstGeom>
          <a:noFill/>
          <a:ln/>
        </p:spPr>
        <p:txBody>
          <a:bodyPr wrap="non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Quantity Ranges</a:t>
            </a:r>
            <a:endParaRPr lang="en-US" sz="2050" dirty="0"/>
          </a:p>
        </p:txBody>
      </p:sp>
      <p:sp>
        <p:nvSpPr>
          <p:cNvPr id="6" name="Text 4"/>
          <p:cNvSpPr/>
          <p:nvPr/>
        </p:nvSpPr>
        <p:spPr>
          <a:xfrm>
            <a:off x="3147893" y="2554486"/>
            <a:ext cx="9759791" cy="425768"/>
          </a:xfrm>
          <a:prstGeom prst="rect">
            <a:avLst/>
          </a:prstGeom>
          <a:noFill/>
          <a:ln/>
        </p:spPr>
        <p:txBody>
          <a:bodyPr wrap="non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Establish clear thresholds for each bulk discount tier, e.g., 10-20 units, 21-50 units.</a:t>
            </a:r>
            <a:endParaRPr lang="en-US" sz="2050" dirty="0"/>
          </a:p>
        </p:txBody>
      </p:sp>
      <p:sp>
        <p:nvSpPr>
          <p:cNvPr id="7" name="Shape 5"/>
          <p:cNvSpPr/>
          <p:nvPr/>
        </p:nvSpPr>
        <p:spPr>
          <a:xfrm>
            <a:off x="3041452" y="3183612"/>
            <a:ext cx="10737413" cy="11430"/>
          </a:xfrm>
          <a:prstGeom prst="roundRect">
            <a:avLst>
              <a:gd name="adj" fmla="val 279378"/>
            </a:avLst>
          </a:prstGeom>
          <a:solidFill>
            <a:srgbClr val="4A6B6A"/>
          </a:solidFill>
          <a:ln/>
        </p:spPr>
      </p:sp>
      <p:sp>
        <p:nvSpPr>
          <p:cNvPr id="8" name="Shape 6"/>
          <p:cNvSpPr/>
          <p:nvPr/>
        </p:nvSpPr>
        <p:spPr>
          <a:xfrm>
            <a:off x="745093" y="3299579"/>
            <a:ext cx="4379952" cy="1830705"/>
          </a:xfrm>
          <a:prstGeom prst="roundRect">
            <a:avLst>
              <a:gd name="adj" fmla="val 1744"/>
            </a:avLst>
          </a:prstGeom>
          <a:solidFill>
            <a:srgbClr val="315251"/>
          </a:solidFill>
          <a:ln/>
        </p:spPr>
      </p:sp>
      <p:sp>
        <p:nvSpPr>
          <p:cNvPr id="9" name="Text 7"/>
          <p:cNvSpPr/>
          <p:nvPr/>
        </p:nvSpPr>
        <p:spPr>
          <a:xfrm>
            <a:off x="957977" y="4002048"/>
            <a:ext cx="142637" cy="425768"/>
          </a:xfrm>
          <a:prstGeom prst="rect">
            <a:avLst/>
          </a:prstGeom>
          <a:noFill/>
          <a:ln/>
        </p:spPr>
        <p:txBody>
          <a:bodyPr wrap="none" lIns="0" tIns="0" rIns="0" bIns="0" rtlCol="0" anchor="t"/>
          <a:lstStyle/>
          <a:p>
            <a:pPr marL="0" indent="0" algn="ctr">
              <a:lnSpc>
                <a:spcPts val="335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0" name="Text 8"/>
          <p:cNvSpPr/>
          <p:nvPr/>
        </p:nvSpPr>
        <p:spPr>
          <a:xfrm>
            <a:off x="5337929" y="3512463"/>
            <a:ext cx="8334494" cy="425768"/>
          </a:xfrm>
          <a:prstGeom prst="rect">
            <a:avLst/>
          </a:prstGeom>
          <a:noFill/>
          <a:ln/>
        </p:spPr>
        <p:txBody>
          <a:bodyPr wrap="non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Discount Percentage</a:t>
            </a:r>
            <a:endParaRPr lang="en-US" sz="2050" dirty="0"/>
          </a:p>
        </p:txBody>
      </p:sp>
      <p:sp>
        <p:nvSpPr>
          <p:cNvPr id="11" name="Text 9"/>
          <p:cNvSpPr/>
          <p:nvPr/>
        </p:nvSpPr>
        <p:spPr>
          <a:xfrm>
            <a:off x="5337929" y="4065865"/>
            <a:ext cx="8334494" cy="851535"/>
          </a:xfrm>
          <a:prstGeom prst="rect">
            <a:avLst/>
          </a:prstGeom>
          <a:noFill/>
          <a:ln/>
        </p:spPr>
        <p:txBody>
          <a:bodyPr wrap="squar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Define the percentage discount applied within each quantity range, e.g., 5% for 10-20 units, 10% for 21-50 units.</a:t>
            </a:r>
            <a:endParaRPr lang="en-US" sz="2050" dirty="0"/>
          </a:p>
        </p:txBody>
      </p:sp>
      <p:sp>
        <p:nvSpPr>
          <p:cNvPr id="12" name="Shape 10"/>
          <p:cNvSpPr/>
          <p:nvPr/>
        </p:nvSpPr>
        <p:spPr>
          <a:xfrm>
            <a:off x="5231487" y="5120759"/>
            <a:ext cx="8547378" cy="11430"/>
          </a:xfrm>
          <a:prstGeom prst="roundRect">
            <a:avLst>
              <a:gd name="adj" fmla="val 279378"/>
            </a:avLst>
          </a:prstGeom>
          <a:solidFill>
            <a:srgbClr val="4A6B6A"/>
          </a:solidFill>
          <a:ln/>
        </p:spPr>
      </p:sp>
      <p:sp>
        <p:nvSpPr>
          <p:cNvPr id="13" name="Shape 11"/>
          <p:cNvSpPr/>
          <p:nvPr/>
        </p:nvSpPr>
        <p:spPr>
          <a:xfrm>
            <a:off x="745093" y="5236726"/>
            <a:ext cx="6570107" cy="2256473"/>
          </a:xfrm>
          <a:prstGeom prst="roundRect">
            <a:avLst>
              <a:gd name="adj" fmla="val 1415"/>
            </a:avLst>
          </a:prstGeom>
          <a:solidFill>
            <a:srgbClr val="315251"/>
          </a:solidFill>
          <a:ln/>
        </p:spPr>
      </p:sp>
      <p:sp>
        <p:nvSpPr>
          <p:cNvPr id="14" name="Text 12"/>
          <p:cNvSpPr/>
          <p:nvPr/>
        </p:nvSpPr>
        <p:spPr>
          <a:xfrm>
            <a:off x="957977" y="6152078"/>
            <a:ext cx="144780" cy="425768"/>
          </a:xfrm>
          <a:prstGeom prst="rect">
            <a:avLst/>
          </a:prstGeom>
          <a:noFill/>
          <a:ln/>
        </p:spPr>
        <p:txBody>
          <a:bodyPr wrap="none" lIns="0" tIns="0" rIns="0" bIns="0" rtlCol="0" anchor="t"/>
          <a:lstStyle/>
          <a:p>
            <a:pPr marL="0" indent="0" algn="ctr">
              <a:lnSpc>
                <a:spcPts val="335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15" name="Text 13"/>
          <p:cNvSpPr/>
          <p:nvPr/>
        </p:nvSpPr>
        <p:spPr>
          <a:xfrm>
            <a:off x="7528084" y="5449610"/>
            <a:ext cx="6144339" cy="425768"/>
          </a:xfrm>
          <a:prstGeom prst="rect">
            <a:avLst/>
          </a:prstGeom>
          <a:noFill/>
          <a:ln/>
        </p:spPr>
        <p:txBody>
          <a:bodyPr wrap="non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Price Calculation</a:t>
            </a:r>
            <a:endParaRPr lang="en-US" sz="2050" dirty="0"/>
          </a:p>
        </p:txBody>
      </p:sp>
      <p:sp>
        <p:nvSpPr>
          <p:cNvPr id="16" name="Text 14"/>
          <p:cNvSpPr/>
          <p:nvPr/>
        </p:nvSpPr>
        <p:spPr>
          <a:xfrm>
            <a:off x="7528084" y="6003012"/>
            <a:ext cx="6144339" cy="1277303"/>
          </a:xfrm>
          <a:prstGeom prst="rect">
            <a:avLst/>
          </a:prstGeom>
          <a:noFill/>
          <a:ln/>
        </p:spPr>
        <p:txBody>
          <a:bodyPr wrap="square" lIns="0" tIns="0" rIns="0" bIns="0" rtlCol="0" anchor="t"/>
          <a:lstStyle/>
          <a:p>
            <a:pPr marL="0" indent="0" algn="l">
              <a:lnSpc>
                <a:spcPts val="3350"/>
              </a:lnSpc>
              <a:buNone/>
            </a:pPr>
            <a:r>
              <a:rPr lang="en-US" sz="2050" dirty="0">
                <a:solidFill>
                  <a:srgbClr val="F9EEE7"/>
                </a:solidFill>
                <a:latin typeface="Quattrocento" pitchFamily="34" charset="0"/>
                <a:ea typeface="Quattrocento" pitchFamily="34" charset="-122"/>
                <a:cs typeface="Quattrocento" pitchFamily="34" charset="-120"/>
              </a:rPr>
              <a:t>Multiply the base price by the discount percentage, then subtract the result from the base price to determine the discounted price.</a:t>
            </a:r>
            <a:endParaRPr lang="en-US" sz="2050" dirty="0"/>
          </a:p>
        </p:txBody>
      </p:sp>
      <p:sp>
        <p:nvSpPr>
          <p:cNvPr id="17" name="Rectangle 16">
            <a:extLst>
              <a:ext uri="{FF2B5EF4-FFF2-40B4-BE49-F238E27FC236}">
                <a16:creationId xmlns:a16="http://schemas.microsoft.com/office/drawing/2014/main" id="{3EEC45C1-3D6B-F068-B2C8-F1E791C9C3F4}"/>
              </a:ext>
            </a:extLst>
          </p:cNvPr>
          <p:cNvSpPr/>
          <p:nvPr/>
        </p:nvSpPr>
        <p:spPr>
          <a:xfrm>
            <a:off x="12907684" y="7738532"/>
            <a:ext cx="1722716" cy="491067"/>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077158"/>
            <a:ext cx="8049935"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Pricing Scenarios and Examples</a:t>
            </a:r>
            <a:endParaRPr lang="en-US" sz="4400" dirty="0"/>
          </a:p>
        </p:txBody>
      </p:sp>
      <p:sp>
        <p:nvSpPr>
          <p:cNvPr id="3" name="Text 1"/>
          <p:cNvSpPr/>
          <p:nvPr/>
        </p:nvSpPr>
        <p:spPr>
          <a:xfrm>
            <a:off x="837724" y="2379583"/>
            <a:ext cx="4078962"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1</a:t>
            </a:r>
            <a:endParaRPr lang="en-US" sz="6200" dirty="0"/>
          </a:p>
        </p:txBody>
      </p:sp>
      <p:sp>
        <p:nvSpPr>
          <p:cNvPr id="4" name="Text 2"/>
          <p:cNvSpPr/>
          <p:nvPr/>
        </p:nvSpPr>
        <p:spPr>
          <a:xfrm>
            <a:off x="1469112" y="346852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Base Price</a:t>
            </a:r>
            <a:endParaRPr lang="en-US" sz="2200" dirty="0"/>
          </a:p>
        </p:txBody>
      </p:sp>
      <p:sp>
        <p:nvSpPr>
          <p:cNvPr id="5" name="Text 3"/>
          <p:cNvSpPr/>
          <p:nvPr/>
        </p:nvSpPr>
        <p:spPr>
          <a:xfrm>
            <a:off x="837724" y="3964067"/>
            <a:ext cx="4078962" cy="383024"/>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$50</a:t>
            </a:r>
            <a:endParaRPr lang="en-US" sz="1850" dirty="0"/>
          </a:p>
        </p:txBody>
      </p:sp>
      <p:sp>
        <p:nvSpPr>
          <p:cNvPr id="6" name="Text 4"/>
          <p:cNvSpPr/>
          <p:nvPr/>
        </p:nvSpPr>
        <p:spPr>
          <a:xfrm>
            <a:off x="5275659" y="2379583"/>
            <a:ext cx="4078962"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10</a:t>
            </a:r>
            <a:endParaRPr lang="en-US" sz="6200" dirty="0"/>
          </a:p>
        </p:txBody>
      </p:sp>
      <p:sp>
        <p:nvSpPr>
          <p:cNvPr id="7" name="Text 5"/>
          <p:cNvSpPr/>
          <p:nvPr/>
        </p:nvSpPr>
        <p:spPr>
          <a:xfrm>
            <a:off x="5907048" y="346852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Quantity</a:t>
            </a:r>
            <a:endParaRPr lang="en-US" sz="2200" dirty="0"/>
          </a:p>
        </p:txBody>
      </p:sp>
      <p:sp>
        <p:nvSpPr>
          <p:cNvPr id="8" name="Text 6"/>
          <p:cNvSpPr/>
          <p:nvPr/>
        </p:nvSpPr>
        <p:spPr>
          <a:xfrm>
            <a:off x="5275659" y="3964067"/>
            <a:ext cx="4078962" cy="383024"/>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10</a:t>
            </a:r>
            <a:endParaRPr lang="en-US" sz="1850" dirty="0"/>
          </a:p>
        </p:txBody>
      </p:sp>
      <p:sp>
        <p:nvSpPr>
          <p:cNvPr id="9" name="Text 7"/>
          <p:cNvSpPr/>
          <p:nvPr/>
        </p:nvSpPr>
        <p:spPr>
          <a:xfrm>
            <a:off x="9713595" y="2379583"/>
            <a:ext cx="4079081"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$450</a:t>
            </a:r>
            <a:endParaRPr lang="en-US" sz="6200" dirty="0"/>
          </a:p>
        </p:txBody>
      </p:sp>
      <p:sp>
        <p:nvSpPr>
          <p:cNvPr id="10" name="Text 8"/>
          <p:cNvSpPr/>
          <p:nvPr/>
        </p:nvSpPr>
        <p:spPr>
          <a:xfrm>
            <a:off x="10344983" y="346852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Discounted Price</a:t>
            </a:r>
            <a:endParaRPr lang="en-US" sz="2200" dirty="0"/>
          </a:p>
        </p:txBody>
      </p:sp>
      <p:sp>
        <p:nvSpPr>
          <p:cNvPr id="11" name="Text 9"/>
          <p:cNvSpPr/>
          <p:nvPr/>
        </p:nvSpPr>
        <p:spPr>
          <a:xfrm>
            <a:off x="9713595" y="3964067"/>
            <a:ext cx="4079081" cy="383024"/>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$450 (10% discount)</a:t>
            </a:r>
            <a:endParaRPr lang="en-US" sz="1850" dirty="0"/>
          </a:p>
        </p:txBody>
      </p:sp>
      <p:sp>
        <p:nvSpPr>
          <p:cNvPr id="12" name="Text 10"/>
          <p:cNvSpPr/>
          <p:nvPr/>
        </p:nvSpPr>
        <p:spPr>
          <a:xfrm>
            <a:off x="837724" y="5184815"/>
            <a:ext cx="4078962"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25</a:t>
            </a:r>
            <a:endParaRPr lang="en-US" sz="6200" dirty="0"/>
          </a:p>
        </p:txBody>
      </p:sp>
      <p:sp>
        <p:nvSpPr>
          <p:cNvPr id="13" name="Text 11"/>
          <p:cNvSpPr/>
          <p:nvPr/>
        </p:nvSpPr>
        <p:spPr>
          <a:xfrm>
            <a:off x="1469112" y="627376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Quantity</a:t>
            </a:r>
            <a:endParaRPr lang="en-US" sz="2200" dirty="0"/>
          </a:p>
        </p:txBody>
      </p:sp>
      <p:sp>
        <p:nvSpPr>
          <p:cNvPr id="14" name="Text 12"/>
          <p:cNvSpPr/>
          <p:nvPr/>
        </p:nvSpPr>
        <p:spPr>
          <a:xfrm>
            <a:off x="837724" y="6769298"/>
            <a:ext cx="4078962" cy="383024"/>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25</a:t>
            </a:r>
            <a:endParaRPr lang="en-US" sz="1850" dirty="0"/>
          </a:p>
        </p:txBody>
      </p:sp>
      <p:sp>
        <p:nvSpPr>
          <p:cNvPr id="15" name="Text 13"/>
          <p:cNvSpPr/>
          <p:nvPr/>
        </p:nvSpPr>
        <p:spPr>
          <a:xfrm>
            <a:off x="5275659" y="5184815"/>
            <a:ext cx="4078962"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$1,062.50</a:t>
            </a:r>
            <a:endParaRPr lang="en-US" sz="6200" dirty="0"/>
          </a:p>
        </p:txBody>
      </p:sp>
      <p:sp>
        <p:nvSpPr>
          <p:cNvPr id="16" name="Text 14"/>
          <p:cNvSpPr/>
          <p:nvPr/>
        </p:nvSpPr>
        <p:spPr>
          <a:xfrm>
            <a:off x="5907048" y="627376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Discounted Price</a:t>
            </a:r>
            <a:endParaRPr lang="en-US" sz="2200" dirty="0"/>
          </a:p>
        </p:txBody>
      </p:sp>
      <p:sp>
        <p:nvSpPr>
          <p:cNvPr id="17" name="Text 15"/>
          <p:cNvSpPr/>
          <p:nvPr/>
        </p:nvSpPr>
        <p:spPr>
          <a:xfrm>
            <a:off x="5275659" y="6769298"/>
            <a:ext cx="4078962" cy="383024"/>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$1,062.50 (15% discount)</a:t>
            </a:r>
            <a:endParaRPr lang="en-US" sz="1850" dirty="0"/>
          </a:p>
        </p:txBody>
      </p:sp>
      <p:sp>
        <p:nvSpPr>
          <p:cNvPr id="18" name="Rectangle 17">
            <a:extLst>
              <a:ext uri="{FF2B5EF4-FFF2-40B4-BE49-F238E27FC236}">
                <a16:creationId xmlns:a16="http://schemas.microsoft.com/office/drawing/2014/main" id="{9A1C6179-AC9A-B5AE-C46E-3EC8F2165727}"/>
              </a:ext>
            </a:extLst>
          </p:cNvPr>
          <p:cNvSpPr/>
          <p:nvPr/>
        </p:nvSpPr>
        <p:spPr>
          <a:xfrm>
            <a:off x="12869333" y="7806267"/>
            <a:ext cx="1761067" cy="383024"/>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735" y="832009"/>
            <a:ext cx="5212556" cy="651510"/>
          </a:xfrm>
          <a:prstGeom prst="rect">
            <a:avLst/>
          </a:prstGeom>
          <a:noFill/>
          <a:ln/>
        </p:spPr>
        <p:txBody>
          <a:bodyPr wrap="none" lIns="0" tIns="0" rIns="0" bIns="0" rtlCol="0" anchor="t"/>
          <a:lstStyle/>
          <a:p>
            <a:pPr marL="0" indent="0">
              <a:lnSpc>
                <a:spcPts val="5100"/>
              </a:lnSpc>
              <a:buNone/>
            </a:pPr>
            <a:r>
              <a:rPr lang="en-US" sz="4100" dirty="0">
                <a:solidFill>
                  <a:srgbClr val="FFD9BE"/>
                </a:solidFill>
                <a:latin typeface="Quattrocento" pitchFamily="34" charset="0"/>
                <a:ea typeface="Quattrocento" pitchFamily="34" charset="-122"/>
                <a:cs typeface="Quattrocento" pitchFamily="34" charset="-120"/>
              </a:rPr>
              <a:t>Main Functions</a:t>
            </a:r>
            <a:endParaRPr lang="en-US" sz="4100" dirty="0"/>
          </a:p>
        </p:txBody>
      </p:sp>
      <p:pic>
        <p:nvPicPr>
          <p:cNvPr id="4" name="Image 1" descr="preencoded.png"/>
          <p:cNvPicPr>
            <a:picLocks noChangeAspect="1"/>
          </p:cNvPicPr>
          <p:nvPr/>
        </p:nvPicPr>
        <p:blipFill>
          <a:blip r:embed="rId4"/>
          <a:stretch>
            <a:fillRect/>
          </a:stretch>
        </p:blipFill>
        <p:spPr>
          <a:xfrm>
            <a:off x="6261735" y="1815703"/>
            <a:ext cx="553760" cy="553760"/>
          </a:xfrm>
          <a:prstGeom prst="rect">
            <a:avLst/>
          </a:prstGeom>
        </p:spPr>
      </p:pic>
      <p:sp>
        <p:nvSpPr>
          <p:cNvPr id="5" name="Text 1"/>
          <p:cNvSpPr/>
          <p:nvPr/>
        </p:nvSpPr>
        <p:spPr>
          <a:xfrm>
            <a:off x="6261735" y="2590919"/>
            <a:ext cx="3630573" cy="443032"/>
          </a:xfrm>
          <a:prstGeom prst="rect">
            <a:avLst/>
          </a:prstGeom>
          <a:noFill/>
          <a:ln/>
        </p:spPr>
        <p:txBody>
          <a:bodyPr wrap="non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Quantity Input</a:t>
            </a:r>
            <a:endParaRPr lang="en-US" sz="2150" dirty="0"/>
          </a:p>
        </p:txBody>
      </p:sp>
      <p:sp>
        <p:nvSpPr>
          <p:cNvPr id="6" name="Text 2"/>
          <p:cNvSpPr/>
          <p:nvPr/>
        </p:nvSpPr>
        <p:spPr>
          <a:xfrm>
            <a:off x="6261735" y="3166824"/>
            <a:ext cx="3630573" cy="1329095"/>
          </a:xfrm>
          <a:prstGeom prst="rect">
            <a:avLst/>
          </a:prstGeom>
          <a:noFill/>
          <a:ln/>
        </p:spPr>
        <p:txBody>
          <a:bodyPr wrap="squar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Allow the user to input the desired quantity of the product.</a:t>
            </a:r>
            <a:endParaRPr lang="en-US" sz="2150" dirty="0"/>
          </a:p>
        </p:txBody>
      </p:sp>
      <p:pic>
        <p:nvPicPr>
          <p:cNvPr id="7" name="Image 2" descr="preencoded.png"/>
          <p:cNvPicPr>
            <a:picLocks noChangeAspect="1"/>
          </p:cNvPicPr>
          <p:nvPr/>
        </p:nvPicPr>
        <p:blipFill>
          <a:blip r:embed="rId5"/>
          <a:stretch>
            <a:fillRect/>
          </a:stretch>
        </p:blipFill>
        <p:spPr>
          <a:xfrm>
            <a:off x="10224492" y="1815703"/>
            <a:ext cx="553760" cy="553760"/>
          </a:xfrm>
          <a:prstGeom prst="rect">
            <a:avLst/>
          </a:prstGeom>
        </p:spPr>
      </p:pic>
      <p:sp>
        <p:nvSpPr>
          <p:cNvPr id="8" name="Text 3"/>
          <p:cNvSpPr/>
          <p:nvPr/>
        </p:nvSpPr>
        <p:spPr>
          <a:xfrm>
            <a:off x="10224492" y="2590919"/>
            <a:ext cx="3630573" cy="443032"/>
          </a:xfrm>
          <a:prstGeom prst="rect">
            <a:avLst/>
          </a:prstGeom>
          <a:noFill/>
          <a:ln/>
        </p:spPr>
        <p:txBody>
          <a:bodyPr wrap="non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Discount Calculation</a:t>
            </a:r>
            <a:endParaRPr lang="en-US" sz="2150" dirty="0"/>
          </a:p>
        </p:txBody>
      </p:sp>
      <p:sp>
        <p:nvSpPr>
          <p:cNvPr id="9" name="Text 4"/>
          <p:cNvSpPr/>
          <p:nvPr/>
        </p:nvSpPr>
        <p:spPr>
          <a:xfrm>
            <a:off x="10224492" y="3166824"/>
            <a:ext cx="3630573" cy="1329095"/>
          </a:xfrm>
          <a:prstGeom prst="rect">
            <a:avLst/>
          </a:prstGeom>
          <a:noFill/>
          <a:ln/>
        </p:spPr>
        <p:txBody>
          <a:bodyPr wrap="squar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Apply the appropriate discount based on the quantity tier.</a:t>
            </a:r>
            <a:endParaRPr lang="en-US" sz="2150" dirty="0"/>
          </a:p>
        </p:txBody>
      </p:sp>
      <p:pic>
        <p:nvPicPr>
          <p:cNvPr id="10" name="Image 3" descr="preencoded.png"/>
          <p:cNvPicPr>
            <a:picLocks noChangeAspect="1"/>
          </p:cNvPicPr>
          <p:nvPr/>
        </p:nvPicPr>
        <p:blipFill>
          <a:blip r:embed="rId6"/>
          <a:stretch>
            <a:fillRect/>
          </a:stretch>
        </p:blipFill>
        <p:spPr>
          <a:xfrm>
            <a:off x="6261735" y="5160407"/>
            <a:ext cx="553760" cy="553760"/>
          </a:xfrm>
          <a:prstGeom prst="rect">
            <a:avLst/>
          </a:prstGeom>
        </p:spPr>
      </p:pic>
      <p:sp>
        <p:nvSpPr>
          <p:cNvPr id="11" name="Text 5"/>
          <p:cNvSpPr/>
          <p:nvPr/>
        </p:nvSpPr>
        <p:spPr>
          <a:xfrm>
            <a:off x="6261735" y="5935623"/>
            <a:ext cx="3630573" cy="443032"/>
          </a:xfrm>
          <a:prstGeom prst="rect">
            <a:avLst/>
          </a:prstGeom>
          <a:noFill/>
          <a:ln/>
        </p:spPr>
        <p:txBody>
          <a:bodyPr wrap="non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Price Display</a:t>
            </a:r>
            <a:endParaRPr lang="en-US" sz="2150" dirty="0"/>
          </a:p>
        </p:txBody>
      </p:sp>
      <p:sp>
        <p:nvSpPr>
          <p:cNvPr id="12" name="Text 6"/>
          <p:cNvSpPr/>
          <p:nvPr/>
        </p:nvSpPr>
        <p:spPr>
          <a:xfrm>
            <a:off x="6261735" y="6511528"/>
            <a:ext cx="3630573" cy="886063"/>
          </a:xfrm>
          <a:prstGeom prst="rect">
            <a:avLst/>
          </a:prstGeom>
          <a:noFill/>
          <a:ln/>
        </p:spPr>
        <p:txBody>
          <a:bodyPr wrap="square" lIns="0" tIns="0" rIns="0" bIns="0" rtlCol="0" anchor="t"/>
          <a:lstStyle/>
          <a:p>
            <a:pPr marL="0" indent="0" algn="l">
              <a:lnSpc>
                <a:spcPts val="3450"/>
              </a:lnSpc>
              <a:buNone/>
            </a:pPr>
            <a:r>
              <a:rPr lang="en-US" sz="2150" dirty="0">
                <a:solidFill>
                  <a:srgbClr val="F9EEE7"/>
                </a:solidFill>
                <a:latin typeface="Quattrocento" pitchFamily="34" charset="0"/>
                <a:ea typeface="Quattrocento" pitchFamily="34" charset="-122"/>
                <a:cs typeface="Quattrocento" pitchFamily="34" charset="-120"/>
              </a:rPr>
              <a:t>Display the final discounted price to the user.</a:t>
            </a:r>
            <a:endParaRPr lang="en-US" sz="2150" dirty="0"/>
          </a:p>
        </p:txBody>
      </p:sp>
      <p:sp>
        <p:nvSpPr>
          <p:cNvPr id="13" name="Rectangle 12">
            <a:extLst>
              <a:ext uri="{FF2B5EF4-FFF2-40B4-BE49-F238E27FC236}">
                <a16:creationId xmlns:a16="http://schemas.microsoft.com/office/drawing/2014/main" id="{9C924FED-3853-6574-C79A-DE58B4A8F375}"/>
              </a:ext>
            </a:extLst>
          </p:cNvPr>
          <p:cNvSpPr/>
          <p:nvPr/>
        </p:nvSpPr>
        <p:spPr>
          <a:xfrm>
            <a:off x="12903200" y="7789333"/>
            <a:ext cx="1727200" cy="440267"/>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7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8782" y="863084"/>
            <a:ext cx="9340929" cy="612338"/>
          </a:xfrm>
          <a:prstGeom prst="rect">
            <a:avLst/>
          </a:prstGeom>
          <a:noFill/>
          <a:ln/>
        </p:spPr>
        <p:txBody>
          <a:bodyPr wrap="non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Integrating the Calculator into the Website</a:t>
            </a:r>
            <a:endParaRPr lang="en-US" sz="3850" dirty="0"/>
          </a:p>
        </p:txBody>
      </p:sp>
      <p:pic>
        <p:nvPicPr>
          <p:cNvPr id="3" name="Image 0" descr="preencoded.png"/>
          <p:cNvPicPr>
            <a:picLocks noChangeAspect="1"/>
          </p:cNvPicPr>
          <p:nvPr/>
        </p:nvPicPr>
        <p:blipFill>
          <a:blip r:embed="rId3"/>
          <a:stretch>
            <a:fillRect/>
          </a:stretch>
        </p:blipFill>
        <p:spPr>
          <a:xfrm>
            <a:off x="2935129" y="1891784"/>
            <a:ext cx="2173486" cy="1790224"/>
          </a:xfrm>
          <a:prstGeom prst="rect">
            <a:avLst/>
          </a:prstGeom>
        </p:spPr>
      </p:pic>
      <p:sp>
        <p:nvSpPr>
          <p:cNvPr id="4" name="Text 1"/>
          <p:cNvSpPr/>
          <p:nvPr/>
        </p:nvSpPr>
        <p:spPr>
          <a:xfrm>
            <a:off x="3975735" y="2815947"/>
            <a:ext cx="92154" cy="416362"/>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Quattrocento" pitchFamily="34" charset="0"/>
                <a:ea typeface="Quattrocento" pitchFamily="34" charset="-122"/>
                <a:cs typeface="Quattrocento" pitchFamily="34" charset="-120"/>
              </a:rPr>
              <a:t>1</a:t>
            </a:r>
            <a:endParaRPr lang="en-US" sz="2000" dirty="0"/>
          </a:p>
        </p:txBody>
      </p:sp>
      <p:sp>
        <p:nvSpPr>
          <p:cNvPr id="5" name="Text 2"/>
          <p:cNvSpPr/>
          <p:nvPr/>
        </p:nvSpPr>
        <p:spPr>
          <a:xfrm>
            <a:off x="5316736" y="2099905"/>
            <a:ext cx="8376761" cy="416362"/>
          </a:xfrm>
          <a:prstGeom prst="rect">
            <a:avLst/>
          </a:prstGeom>
          <a:noFill/>
          <a:ln/>
        </p:spPr>
        <p:txBody>
          <a:bodyPr wrap="non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Front-End Integration</a:t>
            </a:r>
            <a:endParaRPr lang="en-US" sz="2000" dirty="0"/>
          </a:p>
        </p:txBody>
      </p:sp>
      <p:sp>
        <p:nvSpPr>
          <p:cNvPr id="6" name="Text 3"/>
          <p:cNvSpPr/>
          <p:nvPr/>
        </p:nvSpPr>
        <p:spPr>
          <a:xfrm>
            <a:off x="5316736" y="2641163"/>
            <a:ext cx="8376761" cy="832723"/>
          </a:xfrm>
          <a:prstGeom prst="rect">
            <a:avLst/>
          </a:prstGeom>
          <a:noFill/>
          <a:ln/>
        </p:spPr>
        <p:txBody>
          <a:bodyPr wrap="squar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Embed the calculator's HTML and CSS code into the product page using JavaScript.</a:t>
            </a:r>
            <a:endParaRPr lang="en-US" sz="2000" dirty="0"/>
          </a:p>
        </p:txBody>
      </p:sp>
      <p:sp>
        <p:nvSpPr>
          <p:cNvPr id="7" name="Shape 4"/>
          <p:cNvSpPr/>
          <p:nvPr/>
        </p:nvSpPr>
        <p:spPr>
          <a:xfrm>
            <a:off x="5160645" y="3698438"/>
            <a:ext cx="8688943" cy="11430"/>
          </a:xfrm>
          <a:prstGeom prst="roundRect">
            <a:avLst>
              <a:gd name="adj" fmla="val 273261"/>
            </a:avLst>
          </a:prstGeom>
          <a:solidFill>
            <a:srgbClr val="4A6B6A"/>
          </a:solidFill>
          <a:ln/>
        </p:spPr>
      </p:sp>
      <p:pic>
        <p:nvPicPr>
          <p:cNvPr id="8" name="Image 1" descr="preencoded.png"/>
          <p:cNvPicPr>
            <a:picLocks noChangeAspect="1"/>
          </p:cNvPicPr>
          <p:nvPr/>
        </p:nvPicPr>
        <p:blipFill>
          <a:blip r:embed="rId4"/>
          <a:stretch>
            <a:fillRect/>
          </a:stretch>
        </p:blipFill>
        <p:spPr>
          <a:xfrm>
            <a:off x="1848445" y="3734038"/>
            <a:ext cx="4346972" cy="1790224"/>
          </a:xfrm>
          <a:prstGeom prst="rect">
            <a:avLst/>
          </a:prstGeom>
        </p:spPr>
      </p:pic>
      <p:sp>
        <p:nvSpPr>
          <p:cNvPr id="9" name="Text 5"/>
          <p:cNvSpPr/>
          <p:nvPr/>
        </p:nvSpPr>
        <p:spPr>
          <a:xfrm>
            <a:off x="3952161" y="4420910"/>
            <a:ext cx="139541" cy="416362"/>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Quattrocento" pitchFamily="34" charset="0"/>
                <a:ea typeface="Quattrocento" pitchFamily="34" charset="-122"/>
                <a:cs typeface="Quattrocento" pitchFamily="34" charset="-120"/>
              </a:rPr>
              <a:t>2</a:t>
            </a:r>
            <a:endParaRPr lang="en-US" sz="2000" dirty="0"/>
          </a:p>
        </p:txBody>
      </p:sp>
      <p:sp>
        <p:nvSpPr>
          <p:cNvPr id="10" name="Text 6"/>
          <p:cNvSpPr/>
          <p:nvPr/>
        </p:nvSpPr>
        <p:spPr>
          <a:xfrm>
            <a:off x="6403538" y="3942159"/>
            <a:ext cx="7289959" cy="416362"/>
          </a:xfrm>
          <a:prstGeom prst="rect">
            <a:avLst/>
          </a:prstGeom>
          <a:noFill/>
          <a:ln/>
        </p:spPr>
        <p:txBody>
          <a:bodyPr wrap="non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Back-End Integration</a:t>
            </a:r>
            <a:endParaRPr lang="en-US" sz="2000" dirty="0"/>
          </a:p>
        </p:txBody>
      </p:sp>
      <p:sp>
        <p:nvSpPr>
          <p:cNvPr id="11" name="Text 7"/>
          <p:cNvSpPr/>
          <p:nvPr/>
        </p:nvSpPr>
        <p:spPr>
          <a:xfrm>
            <a:off x="6403538" y="4483418"/>
            <a:ext cx="7289959" cy="832723"/>
          </a:xfrm>
          <a:prstGeom prst="rect">
            <a:avLst/>
          </a:prstGeom>
          <a:noFill/>
          <a:ln/>
        </p:spPr>
        <p:txBody>
          <a:bodyPr wrap="squar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Connect the front-end calculator to the back-end database to retrieve product information and discount tiers.</a:t>
            </a:r>
            <a:endParaRPr lang="en-US" sz="2000" dirty="0"/>
          </a:p>
        </p:txBody>
      </p:sp>
      <p:sp>
        <p:nvSpPr>
          <p:cNvPr id="12" name="Shape 8"/>
          <p:cNvSpPr/>
          <p:nvPr/>
        </p:nvSpPr>
        <p:spPr>
          <a:xfrm>
            <a:off x="6247448" y="5540693"/>
            <a:ext cx="7602141" cy="11430"/>
          </a:xfrm>
          <a:prstGeom prst="roundRect">
            <a:avLst>
              <a:gd name="adj" fmla="val 273261"/>
            </a:avLst>
          </a:prstGeom>
          <a:solidFill>
            <a:srgbClr val="4A6B6A"/>
          </a:solidFill>
          <a:ln/>
        </p:spPr>
      </p:sp>
      <p:pic>
        <p:nvPicPr>
          <p:cNvPr id="13" name="Image 2" descr="preencoded.png"/>
          <p:cNvPicPr>
            <a:picLocks noChangeAspect="1"/>
          </p:cNvPicPr>
          <p:nvPr/>
        </p:nvPicPr>
        <p:blipFill>
          <a:blip r:embed="rId5"/>
          <a:stretch>
            <a:fillRect/>
          </a:stretch>
        </p:blipFill>
        <p:spPr>
          <a:xfrm>
            <a:off x="761643" y="5576292"/>
            <a:ext cx="6520458" cy="1790224"/>
          </a:xfrm>
          <a:prstGeom prst="rect">
            <a:avLst/>
          </a:prstGeom>
        </p:spPr>
      </p:pic>
      <p:sp>
        <p:nvSpPr>
          <p:cNvPr id="14" name="Text 9"/>
          <p:cNvSpPr/>
          <p:nvPr/>
        </p:nvSpPr>
        <p:spPr>
          <a:xfrm>
            <a:off x="3951089" y="6263164"/>
            <a:ext cx="141565" cy="416362"/>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Quattrocento" pitchFamily="34" charset="0"/>
                <a:ea typeface="Quattrocento" pitchFamily="34" charset="-122"/>
                <a:cs typeface="Quattrocento" pitchFamily="34" charset="-120"/>
              </a:rPr>
              <a:t>3</a:t>
            </a:r>
            <a:endParaRPr lang="en-US" sz="2000" dirty="0"/>
          </a:p>
        </p:txBody>
      </p:sp>
      <p:sp>
        <p:nvSpPr>
          <p:cNvPr id="15" name="Text 10"/>
          <p:cNvSpPr/>
          <p:nvPr/>
        </p:nvSpPr>
        <p:spPr>
          <a:xfrm>
            <a:off x="7490222" y="5784413"/>
            <a:ext cx="6203275" cy="416362"/>
          </a:xfrm>
          <a:prstGeom prst="rect">
            <a:avLst/>
          </a:prstGeom>
          <a:noFill/>
          <a:ln/>
        </p:spPr>
        <p:txBody>
          <a:bodyPr wrap="non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User Interface Design</a:t>
            </a:r>
            <a:endParaRPr lang="en-US" sz="2000" dirty="0"/>
          </a:p>
        </p:txBody>
      </p:sp>
      <p:sp>
        <p:nvSpPr>
          <p:cNvPr id="16" name="Text 11"/>
          <p:cNvSpPr/>
          <p:nvPr/>
        </p:nvSpPr>
        <p:spPr>
          <a:xfrm>
            <a:off x="7490222" y="6325672"/>
            <a:ext cx="6203275" cy="832723"/>
          </a:xfrm>
          <a:prstGeom prst="rect">
            <a:avLst/>
          </a:prstGeom>
          <a:noFill/>
          <a:ln/>
        </p:spPr>
        <p:txBody>
          <a:bodyPr wrap="square" lIns="0" tIns="0" rIns="0" bIns="0" rtlCol="0" anchor="t"/>
          <a:lstStyle/>
          <a:p>
            <a:pPr marL="0" indent="0" algn="l">
              <a:lnSpc>
                <a:spcPts val="3250"/>
              </a:lnSpc>
              <a:buNone/>
            </a:pPr>
            <a:r>
              <a:rPr lang="en-US" sz="2000" dirty="0">
                <a:solidFill>
                  <a:srgbClr val="F9EEE7"/>
                </a:solidFill>
                <a:latin typeface="Quattrocento" pitchFamily="34" charset="0"/>
                <a:ea typeface="Quattrocento" pitchFamily="34" charset="-122"/>
                <a:cs typeface="Quattrocento" pitchFamily="34" charset="-120"/>
              </a:rPr>
              <a:t>Ensure a user-friendly interface that is easy to understand and navigate.</a:t>
            </a:r>
            <a:endParaRPr lang="en-US" sz="2000" dirty="0"/>
          </a:p>
        </p:txBody>
      </p:sp>
      <p:sp>
        <p:nvSpPr>
          <p:cNvPr id="17" name="Rectangle 16">
            <a:extLst>
              <a:ext uri="{FF2B5EF4-FFF2-40B4-BE49-F238E27FC236}">
                <a16:creationId xmlns:a16="http://schemas.microsoft.com/office/drawing/2014/main" id="{BBB0DA5F-7E53-86AC-E110-ABC82B1D5D63}"/>
              </a:ext>
            </a:extLst>
          </p:cNvPr>
          <p:cNvSpPr/>
          <p:nvPr/>
        </p:nvSpPr>
        <p:spPr>
          <a:xfrm>
            <a:off x="12787563" y="7806267"/>
            <a:ext cx="1811867" cy="411903"/>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7827" y="556855"/>
            <a:ext cx="7728347" cy="1189673"/>
          </a:xfrm>
          <a:prstGeom prst="rect">
            <a:avLst/>
          </a:prstGeom>
          <a:noFill/>
          <a:ln/>
        </p:spPr>
        <p:txBody>
          <a:bodyPr wrap="square" lIns="0" tIns="0" rIns="0" bIns="0" rtlCol="0" anchor="t"/>
          <a:lstStyle/>
          <a:p>
            <a:pPr marL="0" indent="0">
              <a:lnSpc>
                <a:spcPts val="4650"/>
              </a:lnSpc>
              <a:buNone/>
            </a:pPr>
            <a:r>
              <a:rPr lang="en-US" sz="3700" dirty="0">
                <a:solidFill>
                  <a:srgbClr val="FFD9BE"/>
                </a:solidFill>
                <a:latin typeface="Quattrocento" pitchFamily="34" charset="0"/>
                <a:ea typeface="Quattrocento" pitchFamily="34" charset="-122"/>
                <a:cs typeface="Quattrocento" pitchFamily="34" charset="-120"/>
              </a:rPr>
              <a:t>Utilizing the Calculator for Sales and Marketing</a:t>
            </a:r>
            <a:endParaRPr lang="en-US" sz="3700" dirty="0"/>
          </a:p>
        </p:txBody>
      </p:sp>
      <p:pic>
        <p:nvPicPr>
          <p:cNvPr id="4" name="Image 1" descr="preencoded.png"/>
          <p:cNvPicPr>
            <a:picLocks noChangeAspect="1"/>
          </p:cNvPicPr>
          <p:nvPr/>
        </p:nvPicPr>
        <p:blipFill>
          <a:blip r:embed="rId4"/>
          <a:stretch>
            <a:fillRect/>
          </a:stretch>
        </p:blipFill>
        <p:spPr>
          <a:xfrm>
            <a:off x="707827" y="2049899"/>
            <a:ext cx="1011317" cy="1739384"/>
          </a:xfrm>
          <a:prstGeom prst="rect">
            <a:avLst/>
          </a:prstGeom>
        </p:spPr>
      </p:pic>
      <p:sp>
        <p:nvSpPr>
          <p:cNvPr id="5" name="Text 1"/>
          <p:cNvSpPr/>
          <p:nvPr/>
        </p:nvSpPr>
        <p:spPr>
          <a:xfrm>
            <a:off x="2022515" y="2252067"/>
            <a:ext cx="6413659" cy="404574"/>
          </a:xfrm>
          <a:prstGeom prst="rect">
            <a:avLst/>
          </a:prstGeom>
          <a:noFill/>
          <a:ln/>
        </p:spPr>
        <p:txBody>
          <a:bodyPr wrap="non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Promotional Campaigns</a:t>
            </a:r>
            <a:endParaRPr lang="en-US" sz="1950" dirty="0"/>
          </a:p>
        </p:txBody>
      </p:sp>
      <p:sp>
        <p:nvSpPr>
          <p:cNvPr id="6" name="Text 2"/>
          <p:cNvSpPr/>
          <p:nvPr/>
        </p:nvSpPr>
        <p:spPr>
          <a:xfrm>
            <a:off x="2022515" y="2777966"/>
            <a:ext cx="6413659" cy="809149"/>
          </a:xfrm>
          <a:prstGeom prst="rect">
            <a:avLst/>
          </a:prstGeom>
          <a:noFill/>
          <a:ln/>
        </p:spPr>
        <p:txBody>
          <a:bodyPr wrap="squar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Highlight the bulk discount feature in marketing materials and social media promotions.</a:t>
            </a:r>
            <a:endParaRPr lang="en-US" sz="1950" dirty="0"/>
          </a:p>
        </p:txBody>
      </p:sp>
      <p:pic>
        <p:nvPicPr>
          <p:cNvPr id="7" name="Image 2" descr="preencoded.png"/>
          <p:cNvPicPr>
            <a:picLocks noChangeAspect="1"/>
          </p:cNvPicPr>
          <p:nvPr/>
        </p:nvPicPr>
        <p:blipFill>
          <a:blip r:embed="rId5"/>
          <a:stretch>
            <a:fillRect/>
          </a:stretch>
        </p:blipFill>
        <p:spPr>
          <a:xfrm>
            <a:off x="707827" y="3789283"/>
            <a:ext cx="1011317" cy="2143958"/>
          </a:xfrm>
          <a:prstGeom prst="rect">
            <a:avLst/>
          </a:prstGeom>
        </p:spPr>
      </p:pic>
      <p:sp>
        <p:nvSpPr>
          <p:cNvPr id="8" name="Text 3"/>
          <p:cNvSpPr/>
          <p:nvPr/>
        </p:nvSpPr>
        <p:spPr>
          <a:xfrm>
            <a:off x="2022515" y="3991451"/>
            <a:ext cx="6413659" cy="404574"/>
          </a:xfrm>
          <a:prstGeom prst="rect">
            <a:avLst/>
          </a:prstGeom>
          <a:noFill/>
          <a:ln/>
        </p:spPr>
        <p:txBody>
          <a:bodyPr wrap="non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Personalized Recommendations</a:t>
            </a:r>
            <a:endParaRPr lang="en-US" sz="1950" dirty="0"/>
          </a:p>
        </p:txBody>
      </p:sp>
      <p:sp>
        <p:nvSpPr>
          <p:cNvPr id="9" name="Text 4"/>
          <p:cNvSpPr/>
          <p:nvPr/>
        </p:nvSpPr>
        <p:spPr>
          <a:xfrm>
            <a:off x="2022515" y="4517350"/>
            <a:ext cx="6413659" cy="1213723"/>
          </a:xfrm>
          <a:prstGeom prst="rect">
            <a:avLst/>
          </a:prstGeom>
          <a:noFill/>
          <a:ln/>
        </p:spPr>
        <p:txBody>
          <a:bodyPr wrap="squar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Use the calculator to recommend relevant discount offers based on customer browsing and purchase history.</a:t>
            </a:r>
            <a:endParaRPr lang="en-US" sz="1950" dirty="0"/>
          </a:p>
        </p:txBody>
      </p:sp>
      <p:pic>
        <p:nvPicPr>
          <p:cNvPr id="10" name="Image 3" descr="preencoded.png"/>
          <p:cNvPicPr>
            <a:picLocks noChangeAspect="1"/>
          </p:cNvPicPr>
          <p:nvPr/>
        </p:nvPicPr>
        <p:blipFill>
          <a:blip r:embed="rId6"/>
          <a:stretch>
            <a:fillRect/>
          </a:stretch>
        </p:blipFill>
        <p:spPr>
          <a:xfrm>
            <a:off x="707827" y="5933242"/>
            <a:ext cx="1011317" cy="1739384"/>
          </a:xfrm>
          <a:prstGeom prst="rect">
            <a:avLst/>
          </a:prstGeom>
        </p:spPr>
      </p:pic>
      <p:sp>
        <p:nvSpPr>
          <p:cNvPr id="11" name="Text 5"/>
          <p:cNvSpPr/>
          <p:nvPr/>
        </p:nvSpPr>
        <p:spPr>
          <a:xfrm>
            <a:off x="2022515" y="6135410"/>
            <a:ext cx="6413659" cy="404574"/>
          </a:xfrm>
          <a:prstGeom prst="rect">
            <a:avLst/>
          </a:prstGeom>
          <a:noFill/>
          <a:ln/>
        </p:spPr>
        <p:txBody>
          <a:bodyPr wrap="non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Sales Funnel Optimization</a:t>
            </a:r>
            <a:endParaRPr lang="en-US" sz="1950" dirty="0"/>
          </a:p>
        </p:txBody>
      </p:sp>
      <p:sp>
        <p:nvSpPr>
          <p:cNvPr id="12" name="Text 6"/>
          <p:cNvSpPr/>
          <p:nvPr/>
        </p:nvSpPr>
        <p:spPr>
          <a:xfrm>
            <a:off x="2022515" y="6661309"/>
            <a:ext cx="6413659" cy="809149"/>
          </a:xfrm>
          <a:prstGeom prst="rect">
            <a:avLst/>
          </a:prstGeom>
          <a:noFill/>
          <a:ln/>
        </p:spPr>
        <p:txBody>
          <a:bodyPr wrap="square" lIns="0" tIns="0" rIns="0" bIns="0" rtlCol="0" anchor="t"/>
          <a:lstStyle/>
          <a:p>
            <a:pPr marL="0" indent="0" algn="l">
              <a:lnSpc>
                <a:spcPts val="3150"/>
              </a:lnSpc>
              <a:buNone/>
            </a:pPr>
            <a:r>
              <a:rPr lang="en-US" sz="1950" dirty="0">
                <a:solidFill>
                  <a:srgbClr val="F9EEE7"/>
                </a:solidFill>
                <a:latin typeface="Quattrocento" pitchFamily="34" charset="0"/>
                <a:ea typeface="Quattrocento" pitchFamily="34" charset="-122"/>
                <a:cs typeface="Quattrocento" pitchFamily="34" charset="-120"/>
              </a:rPr>
              <a:t>Integrate the calculator into the checkout process to offer discounts at the point of purchase.</a:t>
            </a:r>
            <a:endParaRPr lang="en-US" sz="1950" dirty="0"/>
          </a:p>
        </p:txBody>
      </p:sp>
      <p:sp>
        <p:nvSpPr>
          <p:cNvPr id="13" name="Rectangle 12">
            <a:extLst>
              <a:ext uri="{FF2B5EF4-FFF2-40B4-BE49-F238E27FC236}">
                <a16:creationId xmlns:a16="http://schemas.microsoft.com/office/drawing/2014/main" id="{E08B1345-C76C-FA3E-1DF7-6CF92298129A}"/>
              </a:ext>
            </a:extLst>
          </p:cNvPr>
          <p:cNvSpPr/>
          <p:nvPr/>
        </p:nvSpPr>
        <p:spPr>
          <a:xfrm>
            <a:off x="13089467" y="7874001"/>
            <a:ext cx="1540933" cy="355600"/>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PAGE NO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601</Words>
  <Application>Microsoft Office PowerPoint</Application>
  <PresentationFormat>Custom</PresentationFormat>
  <Paragraphs>104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Quattrocento</vt:lpstr>
      <vt:lpstr>Arial Rounded MT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zahid sultan</cp:lastModifiedBy>
  <cp:revision>2</cp:revision>
  <dcterms:created xsi:type="dcterms:W3CDTF">2025-01-12T04:26:14Z</dcterms:created>
  <dcterms:modified xsi:type="dcterms:W3CDTF">2025-01-12T04:47:37Z</dcterms:modified>
</cp:coreProperties>
</file>